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69" r:id="rId4"/>
    <p:sldId id="267" r:id="rId5"/>
    <p:sldId id="272" r:id="rId6"/>
    <p:sldId id="274" r:id="rId7"/>
    <p:sldId id="273" r:id="rId8"/>
    <p:sldId id="265" r:id="rId9"/>
  </p:sldIdLst>
  <p:sldSz cx="18288000" cy="10287000"/>
  <p:notesSz cx="18288000" cy="10287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p:cViewPr>
        <p:scale>
          <a:sx n="40" d="100"/>
          <a:sy n="40" d="100"/>
        </p:scale>
        <p:origin x="82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chemeClr val="bg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30373" y="1354204"/>
            <a:ext cx="7670800" cy="1149350"/>
          </a:xfrm>
          <a:prstGeom prst="rect">
            <a:avLst/>
          </a:prstGeom>
        </p:spPr>
        <p:txBody>
          <a:bodyPr wrap="square" lIns="0" tIns="0" rIns="0" bIns="0">
            <a:spAutoFit/>
          </a:bodyPr>
          <a:lstStyle>
            <a:lvl1pPr>
              <a:defRPr sz="3150" b="1" i="0">
                <a:solidFill>
                  <a:schemeClr val="bg1"/>
                </a:solidFill>
                <a:latin typeface="Tahoma"/>
                <a:cs typeface="Tahoma"/>
              </a:defRPr>
            </a:lvl1pPr>
          </a:lstStyle>
          <a:p>
            <a:endParaRPr/>
          </a:p>
        </p:txBody>
      </p:sp>
      <p:sp>
        <p:nvSpPr>
          <p:cNvPr id="3" name="Holder 3"/>
          <p:cNvSpPr>
            <a:spLocks noGrp="1"/>
          </p:cNvSpPr>
          <p:nvPr>
            <p:ph type="body" idx="1"/>
          </p:nvPr>
        </p:nvSpPr>
        <p:spPr>
          <a:xfrm>
            <a:off x="1330373" y="2680705"/>
            <a:ext cx="15627252" cy="24707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anube-region.eu/projects-and-funding/eusdr-strategic-projec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s://danube-region.eu/projects-and-funding/eusdr-strategic-projects/"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anube-region.eu/projects-and-funding/eusdr-strategic-project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hyperlink" Target="https://danube-region.eu/western-balkans-ri-information-hub/" TargetMode="External"/><Relationship Id="rId2" Type="http://schemas.openxmlformats.org/officeDocument/2006/relationships/hyperlink" Target="https://danube-region.eu/projects-and-funding/eusdr-strategic-projects/" TargetMode="External"/><Relationship Id="rId1" Type="http://schemas.openxmlformats.org/officeDocument/2006/relationships/slideLayout" Target="../slideLayouts/slideLayout2.xml"/><Relationship Id="rId6" Type="http://schemas.openxmlformats.org/officeDocument/2006/relationships/hyperlink" Target="https://danube-region.eu/enhancing-hydrogen-economy/" TargetMode="External"/><Relationship Id="rId5" Type="http://schemas.openxmlformats.org/officeDocument/2006/relationships/hyperlink" Target="https://danube-region.eu/flagship-process-on-adaptation-to-climate-change/"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hyperlink" Target="https://danube-region.eu/esf-managing-authorities-network/" TargetMode="External"/><Relationship Id="rId2" Type="http://schemas.openxmlformats.org/officeDocument/2006/relationships/hyperlink" Target="https://danube-region.eu/projects-and-funding/eusdr-strategic-projects/"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danube-region.eu/co3dil/" TargetMode="External"/><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hyperlink" Target="https://danube-region.eu/western-balkans-ri-information-hub/"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anube-region.eu/projects-and-funding/eusdr-strategic-projects/"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mailto:hello@reallygreatsite.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596"/>
            <a:chOff x="0" y="0"/>
            <a:chExt cx="18288000" cy="10287596"/>
          </a:xfrm>
        </p:grpSpPr>
        <p:pic>
          <p:nvPicPr>
            <p:cNvPr id="3" name="object 3"/>
            <p:cNvPicPr/>
            <p:nvPr/>
          </p:nvPicPr>
          <p:blipFill>
            <a:blip r:embed="rId2" cstate="print"/>
            <a:stretch>
              <a:fillRect/>
            </a:stretch>
          </p:blipFill>
          <p:spPr>
            <a:xfrm>
              <a:off x="2939278" y="0"/>
              <a:ext cx="10839449" cy="9719211"/>
            </a:xfrm>
            <a:prstGeom prst="rect">
              <a:avLst/>
            </a:prstGeom>
          </p:spPr>
        </p:pic>
        <p:sp>
          <p:nvSpPr>
            <p:cNvPr id="4" name="object 4"/>
            <p:cNvSpPr/>
            <p:nvPr/>
          </p:nvSpPr>
          <p:spPr>
            <a:xfrm>
              <a:off x="0" y="2132291"/>
              <a:ext cx="18288000" cy="8155305"/>
            </a:xfrm>
            <a:custGeom>
              <a:avLst/>
              <a:gdLst/>
              <a:ahLst/>
              <a:cxnLst/>
              <a:rect l="l" t="t" r="r" b="b"/>
              <a:pathLst>
                <a:path w="18288000" h="8155305">
                  <a:moveTo>
                    <a:pt x="4342638" y="7126021"/>
                  </a:moveTo>
                  <a:lnTo>
                    <a:pt x="0" y="7126021"/>
                  </a:lnTo>
                  <a:lnTo>
                    <a:pt x="0" y="8154708"/>
                  </a:lnTo>
                  <a:lnTo>
                    <a:pt x="3397593" y="8154708"/>
                  </a:lnTo>
                  <a:lnTo>
                    <a:pt x="4342638" y="7126021"/>
                  </a:lnTo>
                  <a:close/>
                </a:path>
                <a:path w="18288000" h="8155305">
                  <a:moveTo>
                    <a:pt x="18287988" y="937983"/>
                  </a:moveTo>
                  <a:lnTo>
                    <a:pt x="17305554" y="937983"/>
                  </a:lnTo>
                  <a:lnTo>
                    <a:pt x="16759644" y="0"/>
                  </a:lnTo>
                  <a:lnTo>
                    <a:pt x="12906794" y="0"/>
                  </a:lnTo>
                  <a:lnTo>
                    <a:pt x="10980369" y="3309937"/>
                  </a:lnTo>
                  <a:lnTo>
                    <a:pt x="12906794" y="6619875"/>
                  </a:lnTo>
                  <a:lnTo>
                    <a:pt x="16759644" y="6619875"/>
                  </a:lnTo>
                  <a:lnTo>
                    <a:pt x="17305820" y="5681434"/>
                  </a:lnTo>
                  <a:lnTo>
                    <a:pt x="18287988" y="5681434"/>
                  </a:lnTo>
                  <a:lnTo>
                    <a:pt x="18287988" y="3993896"/>
                  </a:lnTo>
                  <a:lnTo>
                    <a:pt x="18287988" y="2625966"/>
                  </a:lnTo>
                  <a:lnTo>
                    <a:pt x="18287988" y="937983"/>
                  </a:lnTo>
                  <a:close/>
                </a:path>
              </a:pathLst>
            </a:custGeom>
            <a:solidFill>
              <a:srgbClr val="3B5BA1"/>
            </a:solidFill>
          </p:spPr>
          <p:txBody>
            <a:bodyPr wrap="square" lIns="0" tIns="0" rIns="0" bIns="0" rtlCol="0"/>
            <a:lstStyle/>
            <a:p>
              <a:endParaRPr/>
            </a:p>
          </p:txBody>
        </p:sp>
        <p:sp>
          <p:nvSpPr>
            <p:cNvPr id="5" name="object 5"/>
            <p:cNvSpPr/>
            <p:nvPr/>
          </p:nvSpPr>
          <p:spPr>
            <a:xfrm>
              <a:off x="3546933" y="9258316"/>
              <a:ext cx="2492375" cy="1028700"/>
            </a:xfrm>
            <a:custGeom>
              <a:avLst/>
              <a:gdLst/>
              <a:ahLst/>
              <a:cxnLst/>
              <a:rect l="l" t="t" r="r" b="b"/>
              <a:pathLst>
                <a:path w="2492375" h="1028700">
                  <a:moveTo>
                    <a:pt x="1546018" y="1028683"/>
                  </a:moveTo>
                  <a:lnTo>
                    <a:pt x="0" y="1028683"/>
                  </a:lnTo>
                  <a:lnTo>
                    <a:pt x="945838" y="0"/>
                  </a:lnTo>
                  <a:lnTo>
                    <a:pt x="2491856" y="0"/>
                  </a:lnTo>
                  <a:lnTo>
                    <a:pt x="1546018" y="1028683"/>
                  </a:lnTo>
                  <a:close/>
                </a:path>
              </a:pathLst>
            </a:custGeom>
            <a:solidFill>
              <a:srgbClr val="F9D02A"/>
            </a:solidFill>
          </p:spPr>
          <p:txBody>
            <a:bodyPr wrap="square" lIns="0" tIns="0" rIns="0" bIns="0" rtlCol="0"/>
            <a:lstStyle/>
            <a:p>
              <a:endParaRPr/>
            </a:p>
          </p:txBody>
        </p:sp>
        <p:sp>
          <p:nvSpPr>
            <p:cNvPr id="6" name="object 6"/>
            <p:cNvSpPr/>
            <p:nvPr/>
          </p:nvSpPr>
          <p:spPr>
            <a:xfrm>
              <a:off x="5264516" y="9258316"/>
              <a:ext cx="2492375" cy="1028700"/>
            </a:xfrm>
            <a:custGeom>
              <a:avLst/>
              <a:gdLst/>
              <a:ahLst/>
              <a:cxnLst/>
              <a:rect l="l" t="t" r="r" b="b"/>
              <a:pathLst>
                <a:path w="2492375" h="1028700">
                  <a:moveTo>
                    <a:pt x="1546018" y="1028683"/>
                  </a:moveTo>
                  <a:lnTo>
                    <a:pt x="0" y="1028683"/>
                  </a:lnTo>
                  <a:lnTo>
                    <a:pt x="945838" y="0"/>
                  </a:lnTo>
                  <a:lnTo>
                    <a:pt x="2491856" y="0"/>
                  </a:lnTo>
                  <a:lnTo>
                    <a:pt x="1546018" y="1028683"/>
                  </a:lnTo>
                  <a:close/>
                </a:path>
              </a:pathLst>
            </a:custGeom>
            <a:solidFill>
              <a:srgbClr val="3B5BA1"/>
            </a:solidFill>
          </p:spPr>
          <p:txBody>
            <a:bodyPr wrap="square" lIns="0" tIns="0" rIns="0" bIns="0" rtlCol="0"/>
            <a:lstStyle/>
            <a:p>
              <a:endParaRPr/>
            </a:p>
          </p:txBody>
        </p:sp>
        <p:sp>
          <p:nvSpPr>
            <p:cNvPr id="7" name="object 7"/>
            <p:cNvSpPr/>
            <p:nvPr/>
          </p:nvSpPr>
          <p:spPr>
            <a:xfrm>
              <a:off x="11479084" y="2521224"/>
              <a:ext cx="6705600" cy="5848350"/>
            </a:xfrm>
            <a:custGeom>
              <a:avLst/>
              <a:gdLst/>
              <a:ahLst/>
              <a:cxnLst/>
              <a:rect l="l" t="t" r="r" b="b"/>
              <a:pathLst>
                <a:path w="6705600" h="5848350">
                  <a:moveTo>
                    <a:pt x="5029199" y="5848303"/>
                  </a:moveTo>
                  <a:lnTo>
                    <a:pt x="1676399" y="5848303"/>
                  </a:lnTo>
                  <a:lnTo>
                    <a:pt x="0" y="2924151"/>
                  </a:lnTo>
                  <a:lnTo>
                    <a:pt x="1676399" y="0"/>
                  </a:lnTo>
                  <a:lnTo>
                    <a:pt x="5029199" y="0"/>
                  </a:lnTo>
                  <a:lnTo>
                    <a:pt x="5120024" y="158425"/>
                  </a:lnTo>
                  <a:lnTo>
                    <a:pt x="1767596" y="158425"/>
                  </a:lnTo>
                  <a:lnTo>
                    <a:pt x="182392" y="2924151"/>
                  </a:lnTo>
                  <a:lnTo>
                    <a:pt x="1767596" y="5689878"/>
                  </a:lnTo>
                  <a:lnTo>
                    <a:pt x="5120024" y="5689878"/>
                  </a:lnTo>
                  <a:lnTo>
                    <a:pt x="5029199" y="5848303"/>
                  </a:lnTo>
                  <a:close/>
                </a:path>
                <a:path w="6705600" h="5848350">
                  <a:moveTo>
                    <a:pt x="5120024" y="5689878"/>
                  </a:moveTo>
                  <a:lnTo>
                    <a:pt x="4938003" y="5689878"/>
                  </a:lnTo>
                  <a:lnTo>
                    <a:pt x="6523207" y="2924151"/>
                  </a:lnTo>
                  <a:lnTo>
                    <a:pt x="4938003" y="158425"/>
                  </a:lnTo>
                  <a:lnTo>
                    <a:pt x="5120024" y="158425"/>
                  </a:lnTo>
                  <a:lnTo>
                    <a:pt x="6705599" y="2924151"/>
                  </a:lnTo>
                  <a:lnTo>
                    <a:pt x="5120024" y="5689878"/>
                  </a:lnTo>
                  <a:close/>
                </a:path>
              </a:pathLst>
            </a:custGeom>
            <a:solidFill>
              <a:srgbClr val="EFCF41"/>
            </a:solidFill>
          </p:spPr>
          <p:txBody>
            <a:bodyPr wrap="square" lIns="0" tIns="0" rIns="0" bIns="0" rtlCol="0"/>
            <a:lstStyle/>
            <a:p>
              <a:endParaRPr/>
            </a:p>
          </p:txBody>
        </p:sp>
        <p:pic>
          <p:nvPicPr>
            <p:cNvPr id="8" name="object 8"/>
            <p:cNvPicPr/>
            <p:nvPr/>
          </p:nvPicPr>
          <p:blipFill>
            <a:blip r:embed="rId3" cstate="print"/>
            <a:stretch>
              <a:fillRect/>
            </a:stretch>
          </p:blipFill>
          <p:spPr>
            <a:xfrm>
              <a:off x="11804472" y="2820568"/>
              <a:ext cx="6054886" cy="5246369"/>
            </a:xfrm>
            <a:prstGeom prst="rect">
              <a:avLst/>
            </a:prstGeom>
          </p:spPr>
        </p:pic>
        <p:pic>
          <p:nvPicPr>
            <p:cNvPr id="9" name="object 9"/>
            <p:cNvPicPr/>
            <p:nvPr/>
          </p:nvPicPr>
          <p:blipFill>
            <a:blip r:embed="rId4" cstate="print"/>
            <a:stretch>
              <a:fillRect/>
            </a:stretch>
          </p:blipFill>
          <p:spPr>
            <a:xfrm>
              <a:off x="11867122" y="141900"/>
              <a:ext cx="1781174" cy="734400"/>
            </a:xfrm>
            <a:prstGeom prst="rect">
              <a:avLst/>
            </a:prstGeom>
          </p:spPr>
        </p:pic>
        <p:pic>
          <p:nvPicPr>
            <p:cNvPr id="11" name="object 11"/>
            <p:cNvPicPr/>
            <p:nvPr/>
          </p:nvPicPr>
          <p:blipFill>
            <a:blip r:embed="rId5" cstate="print"/>
            <a:stretch>
              <a:fillRect/>
            </a:stretch>
          </p:blipFill>
          <p:spPr>
            <a:xfrm>
              <a:off x="6901369" y="161926"/>
              <a:ext cx="2152649" cy="638174"/>
            </a:xfrm>
            <a:prstGeom prst="rect">
              <a:avLst/>
            </a:prstGeom>
          </p:spPr>
        </p:pic>
        <p:pic>
          <p:nvPicPr>
            <p:cNvPr id="12" name="object 12"/>
            <p:cNvPicPr/>
            <p:nvPr/>
          </p:nvPicPr>
          <p:blipFill>
            <a:blip r:embed="rId6" cstate="print"/>
            <a:stretch>
              <a:fillRect/>
            </a:stretch>
          </p:blipFill>
          <p:spPr>
            <a:xfrm>
              <a:off x="14283766" y="190500"/>
              <a:ext cx="3705224" cy="685800"/>
            </a:xfrm>
            <a:prstGeom prst="rect">
              <a:avLst/>
            </a:prstGeom>
          </p:spPr>
        </p:pic>
        <p:pic>
          <p:nvPicPr>
            <p:cNvPr id="13" name="object 13"/>
            <p:cNvPicPr/>
            <p:nvPr/>
          </p:nvPicPr>
          <p:blipFill>
            <a:blip r:embed="rId7" cstate="print"/>
            <a:stretch>
              <a:fillRect/>
            </a:stretch>
          </p:blipFill>
          <p:spPr>
            <a:xfrm>
              <a:off x="5304610" y="1069886"/>
              <a:ext cx="2895599" cy="552449"/>
            </a:xfrm>
            <a:prstGeom prst="rect">
              <a:avLst/>
            </a:prstGeom>
          </p:spPr>
        </p:pic>
        <p:pic>
          <p:nvPicPr>
            <p:cNvPr id="14" name="object 14"/>
            <p:cNvPicPr/>
            <p:nvPr/>
          </p:nvPicPr>
          <p:blipFill>
            <a:blip r:embed="rId8" cstate="print"/>
            <a:stretch>
              <a:fillRect/>
            </a:stretch>
          </p:blipFill>
          <p:spPr>
            <a:xfrm>
              <a:off x="9053920" y="727916"/>
              <a:ext cx="2486024" cy="1133474"/>
            </a:xfrm>
            <a:prstGeom prst="rect">
              <a:avLst/>
            </a:prstGeom>
          </p:spPr>
        </p:pic>
        <p:pic>
          <p:nvPicPr>
            <p:cNvPr id="15" name="object 15"/>
            <p:cNvPicPr/>
            <p:nvPr/>
          </p:nvPicPr>
          <p:blipFill>
            <a:blip r:embed="rId9" cstate="print"/>
            <a:stretch>
              <a:fillRect/>
            </a:stretch>
          </p:blipFill>
          <p:spPr>
            <a:xfrm>
              <a:off x="0" y="0"/>
              <a:ext cx="4885693" cy="1628774"/>
            </a:xfrm>
            <a:prstGeom prst="rect">
              <a:avLst/>
            </a:prstGeom>
          </p:spPr>
        </p:pic>
        <p:pic>
          <p:nvPicPr>
            <p:cNvPr id="16" name="object 16"/>
            <p:cNvPicPr/>
            <p:nvPr/>
          </p:nvPicPr>
          <p:blipFill>
            <a:blip r:embed="rId10" cstate="print"/>
            <a:stretch>
              <a:fillRect/>
            </a:stretch>
          </p:blipFill>
          <p:spPr>
            <a:xfrm>
              <a:off x="12704833" y="951449"/>
              <a:ext cx="1581149" cy="695324"/>
            </a:xfrm>
            <a:prstGeom prst="rect">
              <a:avLst/>
            </a:prstGeom>
          </p:spPr>
        </p:pic>
        <p:pic>
          <p:nvPicPr>
            <p:cNvPr id="17" name="object 17"/>
            <p:cNvPicPr/>
            <p:nvPr/>
          </p:nvPicPr>
          <p:blipFill>
            <a:blip r:embed="rId11" cstate="print"/>
            <a:stretch>
              <a:fillRect/>
            </a:stretch>
          </p:blipFill>
          <p:spPr>
            <a:xfrm>
              <a:off x="15528176" y="888015"/>
              <a:ext cx="1219199" cy="742949"/>
            </a:xfrm>
            <a:prstGeom prst="rect">
              <a:avLst/>
            </a:prstGeom>
          </p:spPr>
        </p:pic>
        <p:pic>
          <p:nvPicPr>
            <p:cNvPr id="18" name="object 18"/>
            <p:cNvPicPr/>
            <p:nvPr/>
          </p:nvPicPr>
          <p:blipFill>
            <a:blip r:embed="rId12" cstate="print"/>
            <a:stretch>
              <a:fillRect/>
            </a:stretch>
          </p:blipFill>
          <p:spPr>
            <a:xfrm>
              <a:off x="5304610" y="162483"/>
              <a:ext cx="990599" cy="647699"/>
            </a:xfrm>
            <a:prstGeom prst="rect">
              <a:avLst/>
            </a:prstGeom>
          </p:spPr>
        </p:pic>
      </p:grpSp>
      <p:sp>
        <p:nvSpPr>
          <p:cNvPr id="19" name="object 19"/>
          <p:cNvSpPr txBox="1"/>
          <p:nvPr/>
        </p:nvSpPr>
        <p:spPr>
          <a:xfrm>
            <a:off x="1324119" y="4743425"/>
            <a:ext cx="8094980" cy="2469266"/>
          </a:xfrm>
          <a:prstGeom prst="rect">
            <a:avLst/>
          </a:prstGeom>
        </p:spPr>
        <p:txBody>
          <a:bodyPr vert="horz" wrap="square" lIns="0" tIns="24765" rIns="0" bIns="0" rtlCol="0">
            <a:spAutoFit/>
          </a:bodyPr>
          <a:lstStyle/>
          <a:p>
            <a:pPr marL="12700" marR="5080">
              <a:lnSpc>
                <a:spcPts val="7280"/>
              </a:lnSpc>
              <a:spcBef>
                <a:spcPts val="195"/>
              </a:spcBef>
              <a:tabLst>
                <a:tab pos="2025014" algn="l"/>
                <a:tab pos="4972685" algn="l"/>
                <a:tab pos="6452870" algn="l"/>
              </a:tabLst>
            </a:pPr>
            <a:r>
              <a:rPr lang="de-DE" sz="5900" b="1" spc="585" dirty="0" smtClean="0">
                <a:solidFill>
                  <a:srgbClr val="3B5BA1"/>
                </a:solidFill>
                <a:latin typeface="Trebuchet MS"/>
                <a:cs typeface="Trebuchet MS"/>
              </a:rPr>
              <a:t>DANUBE STRATEGY FLAGSHIPS</a:t>
            </a:r>
          </a:p>
          <a:p>
            <a:pPr marL="52069">
              <a:lnSpc>
                <a:spcPct val="100000"/>
              </a:lnSpc>
              <a:spcBef>
                <a:spcPts val="1975"/>
              </a:spcBef>
            </a:pPr>
            <a:r>
              <a:rPr lang="de-DE" sz="2050" b="1" spc="229" dirty="0" smtClean="0">
                <a:solidFill>
                  <a:srgbClr val="3B5BA1"/>
                </a:solidFill>
                <a:latin typeface="Trebuchet MS"/>
                <a:cs typeface="Trebuchet MS"/>
              </a:rPr>
              <a:t>Nicole HAUDER</a:t>
            </a:r>
            <a:endParaRPr sz="2050" dirty="0">
              <a:latin typeface="Trebuchet MS"/>
              <a:cs typeface="Trebuchet MS"/>
            </a:endParaRPr>
          </a:p>
        </p:txBody>
      </p:sp>
      <p:sp>
        <p:nvSpPr>
          <p:cNvPr id="20" name="object 20"/>
          <p:cNvSpPr txBox="1">
            <a:spLocks noGrp="1"/>
          </p:cNvSpPr>
          <p:nvPr>
            <p:ph type="title"/>
          </p:nvPr>
        </p:nvSpPr>
        <p:spPr>
          <a:xfrm>
            <a:off x="1363816" y="2752382"/>
            <a:ext cx="6703695" cy="580390"/>
          </a:xfrm>
          <a:prstGeom prst="rect">
            <a:avLst/>
          </a:prstGeom>
        </p:spPr>
        <p:txBody>
          <a:bodyPr vert="horz" wrap="square" lIns="0" tIns="11430" rIns="0" bIns="0" rtlCol="0">
            <a:spAutoFit/>
          </a:bodyPr>
          <a:lstStyle/>
          <a:p>
            <a:pPr marL="12700">
              <a:lnSpc>
                <a:spcPct val="100000"/>
              </a:lnSpc>
              <a:spcBef>
                <a:spcPts val="90"/>
              </a:spcBef>
            </a:pPr>
            <a:r>
              <a:rPr sz="3650" spc="285" dirty="0">
                <a:solidFill>
                  <a:srgbClr val="3B5BA1"/>
                </a:solidFill>
                <a:latin typeface="Trebuchet MS"/>
                <a:cs typeface="Trebuchet MS"/>
              </a:rPr>
              <a:t>THE</a:t>
            </a:r>
            <a:r>
              <a:rPr sz="3650" spc="220" dirty="0">
                <a:solidFill>
                  <a:srgbClr val="3B5BA1"/>
                </a:solidFill>
                <a:latin typeface="Trebuchet MS"/>
                <a:cs typeface="Trebuchet MS"/>
              </a:rPr>
              <a:t> </a:t>
            </a:r>
            <a:r>
              <a:rPr sz="3650" spc="240" dirty="0">
                <a:solidFill>
                  <a:srgbClr val="3B5BA1"/>
                </a:solidFill>
                <a:latin typeface="Trebuchet MS"/>
                <a:cs typeface="Trebuchet MS"/>
              </a:rPr>
              <a:t>11TH</a:t>
            </a:r>
            <a:r>
              <a:rPr sz="3650" spc="220" dirty="0">
                <a:solidFill>
                  <a:srgbClr val="3B5BA1"/>
                </a:solidFill>
                <a:latin typeface="Trebuchet MS"/>
                <a:cs typeface="Trebuchet MS"/>
              </a:rPr>
              <a:t> </a:t>
            </a:r>
            <a:r>
              <a:rPr sz="3650" spc="455" dirty="0">
                <a:solidFill>
                  <a:srgbClr val="3B5BA1"/>
                </a:solidFill>
                <a:latin typeface="Trebuchet MS"/>
                <a:cs typeface="Trebuchet MS"/>
              </a:rPr>
              <a:t>ANNUAL</a:t>
            </a:r>
            <a:r>
              <a:rPr sz="3650" spc="220" dirty="0">
                <a:solidFill>
                  <a:srgbClr val="3B5BA1"/>
                </a:solidFill>
                <a:latin typeface="Trebuchet MS"/>
                <a:cs typeface="Trebuchet MS"/>
              </a:rPr>
              <a:t> </a:t>
            </a:r>
            <a:r>
              <a:rPr sz="3650" spc="409" dirty="0">
                <a:solidFill>
                  <a:srgbClr val="3B5BA1"/>
                </a:solidFill>
                <a:latin typeface="Trebuchet MS"/>
                <a:cs typeface="Trebuchet MS"/>
              </a:rPr>
              <a:t>FORUM</a:t>
            </a:r>
            <a:endParaRPr sz="3650">
              <a:latin typeface="Trebuchet MS"/>
              <a:cs typeface="Trebuchet MS"/>
            </a:endParaRPr>
          </a:p>
        </p:txBody>
      </p:sp>
      <p:sp>
        <p:nvSpPr>
          <p:cNvPr id="21" name="object 21"/>
          <p:cNvSpPr txBox="1"/>
          <p:nvPr/>
        </p:nvSpPr>
        <p:spPr>
          <a:xfrm>
            <a:off x="13612702" y="9420037"/>
            <a:ext cx="2661285" cy="303530"/>
          </a:xfrm>
          <a:prstGeom prst="rect">
            <a:avLst/>
          </a:prstGeom>
        </p:spPr>
        <p:txBody>
          <a:bodyPr vert="horz" wrap="square" lIns="0" tIns="15240" rIns="0" bIns="0" rtlCol="0">
            <a:spAutoFit/>
          </a:bodyPr>
          <a:lstStyle/>
          <a:p>
            <a:pPr marL="12700">
              <a:lnSpc>
                <a:spcPct val="100000"/>
              </a:lnSpc>
              <a:spcBef>
                <a:spcPts val="120"/>
              </a:spcBef>
            </a:pPr>
            <a:r>
              <a:rPr sz="1800" b="1" spc="20" dirty="0">
                <a:solidFill>
                  <a:srgbClr val="3B5BA1"/>
                </a:solidFill>
                <a:latin typeface="Tahoma"/>
                <a:cs typeface="Tahoma"/>
              </a:rPr>
              <a:t>19-20</a:t>
            </a:r>
            <a:r>
              <a:rPr sz="1800" b="1" spc="90" dirty="0">
                <a:solidFill>
                  <a:srgbClr val="3B5BA1"/>
                </a:solidFill>
                <a:latin typeface="Tahoma"/>
                <a:cs typeface="Tahoma"/>
              </a:rPr>
              <a:t> OCTOBER</a:t>
            </a:r>
            <a:r>
              <a:rPr sz="1800" b="1" spc="95" dirty="0">
                <a:solidFill>
                  <a:srgbClr val="3B5BA1"/>
                </a:solidFill>
                <a:latin typeface="Tahoma"/>
                <a:cs typeface="Tahoma"/>
              </a:rPr>
              <a:t> </a:t>
            </a:r>
            <a:r>
              <a:rPr sz="1800" b="1" spc="-5" dirty="0">
                <a:solidFill>
                  <a:srgbClr val="3B5BA1"/>
                </a:solidFill>
                <a:latin typeface="Tahoma"/>
                <a:cs typeface="Tahoma"/>
              </a:rPr>
              <a:t>2022</a:t>
            </a:r>
            <a:endParaRPr sz="1800">
              <a:latin typeface="Tahoma"/>
              <a:cs typeface="Tahoma"/>
            </a:endParaRPr>
          </a:p>
        </p:txBody>
      </p:sp>
      <p:sp>
        <p:nvSpPr>
          <p:cNvPr id="22" name="object 22"/>
          <p:cNvSpPr txBox="1"/>
          <p:nvPr/>
        </p:nvSpPr>
        <p:spPr>
          <a:xfrm>
            <a:off x="1363816" y="3553340"/>
            <a:ext cx="9244965" cy="385445"/>
          </a:xfrm>
          <a:prstGeom prst="rect">
            <a:avLst/>
          </a:prstGeom>
        </p:spPr>
        <p:txBody>
          <a:bodyPr vert="horz" wrap="square" lIns="0" tIns="13335" rIns="0" bIns="0" rtlCol="0">
            <a:spAutoFit/>
          </a:bodyPr>
          <a:lstStyle/>
          <a:p>
            <a:pPr marL="12700">
              <a:lnSpc>
                <a:spcPct val="100000"/>
              </a:lnSpc>
              <a:spcBef>
                <a:spcPts val="105"/>
              </a:spcBef>
            </a:pPr>
            <a:r>
              <a:rPr sz="2350" b="1" spc="75" dirty="0">
                <a:solidFill>
                  <a:srgbClr val="EFCF41"/>
                </a:solidFill>
                <a:latin typeface="Tahoma"/>
                <a:cs typeface="Tahoma"/>
              </a:rPr>
              <a:t>OF</a:t>
            </a:r>
            <a:r>
              <a:rPr sz="2350" b="1" spc="160" dirty="0">
                <a:solidFill>
                  <a:srgbClr val="EFCF41"/>
                </a:solidFill>
                <a:latin typeface="Tahoma"/>
                <a:cs typeface="Tahoma"/>
              </a:rPr>
              <a:t> </a:t>
            </a:r>
            <a:r>
              <a:rPr sz="2350" b="1" spc="75" dirty="0">
                <a:solidFill>
                  <a:srgbClr val="EFCF41"/>
                </a:solidFill>
                <a:latin typeface="Tahoma"/>
                <a:cs typeface="Tahoma"/>
              </a:rPr>
              <a:t>THE</a:t>
            </a:r>
            <a:r>
              <a:rPr sz="2350" b="1" spc="160" dirty="0">
                <a:solidFill>
                  <a:srgbClr val="EFCF41"/>
                </a:solidFill>
                <a:latin typeface="Tahoma"/>
                <a:cs typeface="Tahoma"/>
              </a:rPr>
              <a:t> </a:t>
            </a:r>
            <a:r>
              <a:rPr sz="2350" b="1" spc="40" dirty="0">
                <a:solidFill>
                  <a:srgbClr val="EFCF41"/>
                </a:solidFill>
                <a:latin typeface="Tahoma"/>
                <a:cs typeface="Tahoma"/>
              </a:rPr>
              <a:t>EU</a:t>
            </a:r>
            <a:r>
              <a:rPr sz="2350" b="1" spc="160" dirty="0">
                <a:solidFill>
                  <a:srgbClr val="EFCF41"/>
                </a:solidFill>
                <a:latin typeface="Tahoma"/>
                <a:cs typeface="Tahoma"/>
              </a:rPr>
              <a:t> </a:t>
            </a:r>
            <a:r>
              <a:rPr sz="2350" b="1" spc="100" dirty="0">
                <a:solidFill>
                  <a:srgbClr val="EFCF41"/>
                </a:solidFill>
                <a:latin typeface="Tahoma"/>
                <a:cs typeface="Tahoma"/>
              </a:rPr>
              <a:t>STRATEGY</a:t>
            </a:r>
            <a:r>
              <a:rPr sz="2350" b="1" spc="165" dirty="0">
                <a:solidFill>
                  <a:srgbClr val="EFCF41"/>
                </a:solidFill>
                <a:latin typeface="Tahoma"/>
                <a:cs typeface="Tahoma"/>
              </a:rPr>
              <a:t> </a:t>
            </a:r>
            <a:r>
              <a:rPr sz="2350" b="1" spc="65" dirty="0">
                <a:solidFill>
                  <a:srgbClr val="EFCF41"/>
                </a:solidFill>
                <a:latin typeface="Tahoma"/>
                <a:cs typeface="Tahoma"/>
              </a:rPr>
              <a:t>FOR</a:t>
            </a:r>
            <a:r>
              <a:rPr sz="2350" b="1" spc="160" dirty="0">
                <a:solidFill>
                  <a:srgbClr val="EFCF41"/>
                </a:solidFill>
                <a:latin typeface="Tahoma"/>
                <a:cs typeface="Tahoma"/>
              </a:rPr>
              <a:t> </a:t>
            </a:r>
            <a:r>
              <a:rPr sz="2350" b="1" spc="75" dirty="0">
                <a:solidFill>
                  <a:srgbClr val="EFCF41"/>
                </a:solidFill>
                <a:latin typeface="Tahoma"/>
                <a:cs typeface="Tahoma"/>
              </a:rPr>
              <a:t>THE</a:t>
            </a:r>
            <a:r>
              <a:rPr sz="2350" b="1" spc="160" dirty="0">
                <a:solidFill>
                  <a:srgbClr val="EFCF41"/>
                </a:solidFill>
                <a:latin typeface="Tahoma"/>
                <a:cs typeface="Tahoma"/>
              </a:rPr>
              <a:t> </a:t>
            </a:r>
            <a:r>
              <a:rPr sz="2350" b="1" spc="110" dirty="0">
                <a:solidFill>
                  <a:srgbClr val="EFCF41"/>
                </a:solidFill>
                <a:latin typeface="Tahoma"/>
                <a:cs typeface="Tahoma"/>
              </a:rPr>
              <a:t>DANUBE</a:t>
            </a:r>
            <a:r>
              <a:rPr sz="2350" b="1" spc="165" dirty="0">
                <a:solidFill>
                  <a:srgbClr val="EFCF41"/>
                </a:solidFill>
                <a:latin typeface="Tahoma"/>
                <a:cs typeface="Tahoma"/>
              </a:rPr>
              <a:t> </a:t>
            </a:r>
            <a:r>
              <a:rPr sz="2350" b="1" dirty="0">
                <a:solidFill>
                  <a:srgbClr val="EFCF41"/>
                </a:solidFill>
                <a:latin typeface="Tahoma"/>
                <a:cs typeface="Tahoma"/>
              </a:rPr>
              <a:t>REGION</a:t>
            </a:r>
            <a:r>
              <a:rPr sz="2350" b="1" spc="160" dirty="0">
                <a:solidFill>
                  <a:srgbClr val="EFCF41"/>
                </a:solidFill>
                <a:latin typeface="Tahoma"/>
                <a:cs typeface="Tahoma"/>
              </a:rPr>
              <a:t> </a:t>
            </a:r>
            <a:r>
              <a:rPr sz="2350" b="1" spc="30" dirty="0">
                <a:solidFill>
                  <a:srgbClr val="EFCF41"/>
                </a:solidFill>
                <a:latin typeface="Tahoma"/>
                <a:cs typeface="Tahoma"/>
              </a:rPr>
              <a:t>(EUSDR)</a:t>
            </a:r>
            <a:endParaRPr sz="2350">
              <a:latin typeface="Tahoma"/>
              <a:cs typeface="Tahoma"/>
            </a:endParaRPr>
          </a:p>
        </p:txBody>
      </p:sp>
      <p:sp>
        <p:nvSpPr>
          <p:cNvPr id="23" name="object 23"/>
          <p:cNvSpPr/>
          <p:nvPr/>
        </p:nvSpPr>
        <p:spPr>
          <a:xfrm>
            <a:off x="6971200" y="9258316"/>
            <a:ext cx="2492375" cy="1028700"/>
          </a:xfrm>
          <a:custGeom>
            <a:avLst/>
            <a:gdLst/>
            <a:ahLst/>
            <a:cxnLst/>
            <a:rect l="l" t="t" r="r" b="b"/>
            <a:pathLst>
              <a:path w="2492375" h="1028700">
                <a:moveTo>
                  <a:pt x="1546018" y="1028683"/>
                </a:moveTo>
                <a:lnTo>
                  <a:pt x="0" y="1028683"/>
                </a:lnTo>
                <a:lnTo>
                  <a:pt x="945838" y="0"/>
                </a:lnTo>
                <a:lnTo>
                  <a:pt x="2491856" y="0"/>
                </a:lnTo>
                <a:lnTo>
                  <a:pt x="1546018" y="1028683"/>
                </a:lnTo>
                <a:close/>
              </a:path>
            </a:pathLst>
          </a:custGeom>
          <a:solidFill>
            <a:srgbClr val="F9D02A"/>
          </a:solidFill>
        </p:spPr>
        <p:txBody>
          <a:bodyPr wrap="square" lIns="0" tIns="0" rIns="0" bIns="0" rtlCol="0"/>
          <a:lstStyle/>
          <a:p>
            <a:endParaRPr/>
          </a:p>
        </p:txBody>
      </p:sp>
      <p:pic>
        <p:nvPicPr>
          <p:cNvPr id="25" name="Рисунок 24">
            <a:extLst>
              <a:ext uri="{FF2B5EF4-FFF2-40B4-BE49-F238E27FC236}">
                <a16:creationId xmlns:a16="http://schemas.microsoft.com/office/drawing/2014/main" id="{C8046DA6-3465-291C-A8C2-E34B2467EC2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2286" y="112805"/>
            <a:ext cx="2062873" cy="83969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046125" y="10279274"/>
            <a:ext cx="9525" cy="8255"/>
          </a:xfrm>
          <a:custGeom>
            <a:avLst/>
            <a:gdLst/>
            <a:ahLst/>
            <a:cxnLst/>
            <a:rect l="l" t="t" r="r" b="b"/>
            <a:pathLst>
              <a:path w="9525" h="8254">
                <a:moveTo>
                  <a:pt x="9250" y="7725"/>
                </a:moveTo>
                <a:lnTo>
                  <a:pt x="0" y="0"/>
                </a:lnTo>
              </a:path>
            </a:pathLst>
          </a:custGeom>
          <a:ln w="152592">
            <a:solidFill>
              <a:srgbClr val="EFCF41"/>
            </a:solidFill>
          </a:ln>
        </p:spPr>
        <p:txBody>
          <a:bodyPr wrap="square" lIns="0" tIns="0" rIns="0" bIns="0" rtlCol="0"/>
          <a:lstStyle/>
          <a:p>
            <a:endParaRPr/>
          </a:p>
        </p:txBody>
      </p:sp>
      <p:sp>
        <p:nvSpPr>
          <p:cNvPr id="3" name="object 3"/>
          <p:cNvSpPr/>
          <p:nvPr/>
        </p:nvSpPr>
        <p:spPr>
          <a:xfrm>
            <a:off x="7996854" y="9925511"/>
            <a:ext cx="3519170" cy="361950"/>
          </a:xfrm>
          <a:custGeom>
            <a:avLst/>
            <a:gdLst/>
            <a:ahLst/>
            <a:cxnLst/>
            <a:rect l="l" t="t" r="r" b="b"/>
            <a:pathLst>
              <a:path w="3519170" h="361950">
                <a:moveTo>
                  <a:pt x="3518923" y="361488"/>
                </a:moveTo>
                <a:lnTo>
                  <a:pt x="435610" y="361488"/>
                </a:lnTo>
                <a:lnTo>
                  <a:pt x="0" y="0"/>
                </a:lnTo>
                <a:lnTo>
                  <a:pt x="3083313" y="0"/>
                </a:lnTo>
                <a:lnTo>
                  <a:pt x="3518923" y="361488"/>
                </a:lnTo>
                <a:close/>
              </a:path>
            </a:pathLst>
          </a:custGeom>
          <a:solidFill>
            <a:srgbClr val="3B5BA1"/>
          </a:solidFill>
        </p:spPr>
        <p:txBody>
          <a:bodyPr wrap="square" lIns="0" tIns="0" rIns="0" bIns="0" rtlCol="0"/>
          <a:lstStyle/>
          <a:p>
            <a:endParaRPr/>
          </a:p>
        </p:txBody>
      </p:sp>
      <p:grpSp>
        <p:nvGrpSpPr>
          <p:cNvPr id="4" name="object 4"/>
          <p:cNvGrpSpPr/>
          <p:nvPr/>
        </p:nvGrpSpPr>
        <p:grpSpPr>
          <a:xfrm>
            <a:off x="11586209" y="0"/>
            <a:ext cx="6295390" cy="10044430"/>
            <a:chOff x="11586209" y="0"/>
            <a:chExt cx="6295390" cy="10044430"/>
          </a:xfrm>
        </p:grpSpPr>
        <p:sp>
          <p:nvSpPr>
            <p:cNvPr id="5" name="object 5"/>
            <p:cNvSpPr/>
            <p:nvPr/>
          </p:nvSpPr>
          <p:spPr>
            <a:xfrm>
              <a:off x="17627317" y="80950"/>
              <a:ext cx="0" cy="9887585"/>
            </a:xfrm>
            <a:custGeom>
              <a:avLst/>
              <a:gdLst/>
              <a:ahLst/>
              <a:cxnLst/>
              <a:rect l="l" t="t" r="r" b="b"/>
              <a:pathLst>
                <a:path h="9887585">
                  <a:moveTo>
                    <a:pt x="0" y="0"/>
                  </a:moveTo>
                  <a:lnTo>
                    <a:pt x="0" y="9887001"/>
                  </a:lnTo>
                </a:path>
              </a:pathLst>
            </a:custGeom>
            <a:ln w="76233">
              <a:solidFill>
                <a:srgbClr val="EFCF41"/>
              </a:solidFill>
            </a:ln>
          </p:spPr>
          <p:txBody>
            <a:bodyPr wrap="square" lIns="0" tIns="0" rIns="0" bIns="0" rtlCol="0"/>
            <a:lstStyle/>
            <a:p>
              <a:endParaRPr/>
            </a:p>
          </p:txBody>
        </p:sp>
        <p:sp>
          <p:nvSpPr>
            <p:cNvPr id="6" name="object 6"/>
            <p:cNvSpPr/>
            <p:nvPr/>
          </p:nvSpPr>
          <p:spPr>
            <a:xfrm>
              <a:off x="15262671" y="0"/>
              <a:ext cx="2542540" cy="622300"/>
            </a:xfrm>
            <a:custGeom>
              <a:avLst/>
              <a:gdLst/>
              <a:ahLst/>
              <a:cxnLst/>
              <a:rect l="l" t="t" r="r" b="b"/>
              <a:pathLst>
                <a:path w="2542540" h="622300">
                  <a:moveTo>
                    <a:pt x="1780519" y="621687"/>
                  </a:moveTo>
                  <a:lnTo>
                    <a:pt x="0" y="621687"/>
                  </a:lnTo>
                  <a:lnTo>
                    <a:pt x="761534" y="0"/>
                  </a:lnTo>
                  <a:lnTo>
                    <a:pt x="2542055" y="0"/>
                  </a:lnTo>
                  <a:lnTo>
                    <a:pt x="1780519" y="621687"/>
                  </a:lnTo>
                  <a:close/>
                </a:path>
              </a:pathLst>
            </a:custGeom>
            <a:solidFill>
              <a:srgbClr val="FFFFFF"/>
            </a:solidFill>
          </p:spPr>
          <p:txBody>
            <a:bodyPr wrap="square" lIns="0" tIns="0" rIns="0" bIns="0" rtlCol="0"/>
            <a:lstStyle/>
            <a:p>
              <a:endParaRPr/>
            </a:p>
          </p:txBody>
        </p:sp>
        <p:sp>
          <p:nvSpPr>
            <p:cNvPr id="7" name="object 7"/>
            <p:cNvSpPr/>
            <p:nvPr/>
          </p:nvSpPr>
          <p:spPr>
            <a:xfrm>
              <a:off x="17043191" y="0"/>
              <a:ext cx="762000" cy="622300"/>
            </a:xfrm>
            <a:custGeom>
              <a:avLst/>
              <a:gdLst/>
              <a:ahLst/>
              <a:cxnLst/>
              <a:rect l="l" t="t" r="r" b="b"/>
              <a:pathLst>
                <a:path w="762000" h="622300">
                  <a:moveTo>
                    <a:pt x="761535" y="0"/>
                  </a:moveTo>
                  <a:lnTo>
                    <a:pt x="0" y="621687"/>
                  </a:lnTo>
                </a:path>
              </a:pathLst>
            </a:custGeom>
            <a:ln w="152608">
              <a:solidFill>
                <a:srgbClr val="3B5BA1"/>
              </a:solidFill>
            </a:ln>
          </p:spPr>
          <p:txBody>
            <a:bodyPr wrap="square" lIns="0" tIns="0" rIns="0" bIns="0" rtlCol="0"/>
            <a:lstStyle/>
            <a:p>
              <a:endParaRPr/>
            </a:p>
          </p:txBody>
        </p:sp>
        <p:sp>
          <p:nvSpPr>
            <p:cNvPr id="8" name="object 8"/>
            <p:cNvSpPr/>
            <p:nvPr/>
          </p:nvSpPr>
          <p:spPr>
            <a:xfrm>
              <a:off x="14179149" y="0"/>
              <a:ext cx="2556510" cy="399415"/>
            </a:xfrm>
            <a:custGeom>
              <a:avLst/>
              <a:gdLst/>
              <a:ahLst/>
              <a:cxnLst/>
              <a:rect l="l" t="t" r="r" b="b"/>
              <a:pathLst>
                <a:path w="2556509" h="399415">
                  <a:moveTo>
                    <a:pt x="2067816" y="398936"/>
                  </a:moveTo>
                  <a:lnTo>
                    <a:pt x="0" y="398936"/>
                  </a:lnTo>
                  <a:lnTo>
                    <a:pt x="488077" y="0"/>
                  </a:lnTo>
                  <a:lnTo>
                    <a:pt x="2555893" y="0"/>
                  </a:lnTo>
                  <a:lnTo>
                    <a:pt x="2067816" y="398936"/>
                  </a:lnTo>
                  <a:close/>
                </a:path>
              </a:pathLst>
            </a:custGeom>
            <a:solidFill>
              <a:srgbClr val="EFCF41"/>
            </a:solidFill>
          </p:spPr>
          <p:txBody>
            <a:bodyPr wrap="square" lIns="0" tIns="0" rIns="0" bIns="0" rtlCol="0"/>
            <a:lstStyle/>
            <a:p>
              <a:endParaRPr/>
            </a:p>
          </p:txBody>
        </p:sp>
        <p:sp>
          <p:nvSpPr>
            <p:cNvPr id="9" name="object 9"/>
            <p:cNvSpPr/>
            <p:nvPr/>
          </p:nvSpPr>
          <p:spPr>
            <a:xfrm>
              <a:off x="11586209" y="9925511"/>
              <a:ext cx="6077585" cy="0"/>
            </a:xfrm>
            <a:custGeom>
              <a:avLst/>
              <a:gdLst/>
              <a:ahLst/>
              <a:cxnLst/>
              <a:rect l="l" t="t" r="r" b="b"/>
              <a:pathLst>
                <a:path w="6077584">
                  <a:moveTo>
                    <a:pt x="0" y="0"/>
                  </a:moveTo>
                  <a:lnTo>
                    <a:pt x="6077000" y="0"/>
                  </a:lnTo>
                </a:path>
              </a:pathLst>
            </a:custGeom>
            <a:ln w="76199">
              <a:solidFill>
                <a:srgbClr val="EFCF41"/>
              </a:solidFill>
            </a:ln>
          </p:spPr>
          <p:txBody>
            <a:bodyPr wrap="square" lIns="0" tIns="0" rIns="0" bIns="0" rtlCol="0"/>
            <a:lstStyle/>
            <a:p>
              <a:endParaRPr/>
            </a:p>
          </p:txBody>
        </p:sp>
      </p:grpSp>
      <p:sp>
        <p:nvSpPr>
          <p:cNvPr id="10" name="object 10"/>
          <p:cNvSpPr/>
          <p:nvPr/>
        </p:nvSpPr>
        <p:spPr>
          <a:xfrm>
            <a:off x="0" y="1419231"/>
            <a:ext cx="5909310" cy="1028700"/>
          </a:xfrm>
          <a:custGeom>
            <a:avLst/>
            <a:gdLst/>
            <a:ahLst/>
            <a:cxnLst/>
            <a:rect l="l" t="t" r="r" b="b"/>
            <a:pathLst>
              <a:path w="5909310" h="1028700">
                <a:moveTo>
                  <a:pt x="5908914" y="1028699"/>
                </a:moveTo>
                <a:lnTo>
                  <a:pt x="0" y="1028699"/>
                </a:lnTo>
                <a:lnTo>
                  <a:pt x="0" y="0"/>
                </a:lnTo>
                <a:lnTo>
                  <a:pt x="4674353" y="0"/>
                </a:lnTo>
                <a:lnTo>
                  <a:pt x="5908914" y="1028699"/>
                </a:lnTo>
                <a:close/>
              </a:path>
            </a:pathLst>
          </a:custGeom>
          <a:solidFill>
            <a:srgbClr val="EFCF41"/>
          </a:solidFill>
        </p:spPr>
        <p:txBody>
          <a:bodyPr wrap="square" lIns="0" tIns="0" rIns="0" bIns="0" rtlCol="0"/>
          <a:lstStyle/>
          <a:p>
            <a:endParaRPr/>
          </a:p>
        </p:txBody>
      </p:sp>
      <p:sp>
        <p:nvSpPr>
          <p:cNvPr id="23" name="object 23"/>
          <p:cNvSpPr txBox="1"/>
          <p:nvPr/>
        </p:nvSpPr>
        <p:spPr>
          <a:xfrm>
            <a:off x="680386" y="3467100"/>
            <a:ext cx="8616014" cy="6835461"/>
          </a:xfrm>
          <a:prstGeom prst="rect">
            <a:avLst/>
          </a:prstGeom>
        </p:spPr>
        <p:txBody>
          <a:bodyPr vert="horz" wrap="square" lIns="0" tIns="12700" rIns="0" bIns="0" rtlCol="0">
            <a:spAutoFit/>
          </a:bodyPr>
          <a:lstStyle/>
          <a:p>
            <a:pPr marL="550863" marR="5080" indent="-457200" algn="just">
              <a:lnSpc>
                <a:spcPct val="125800"/>
              </a:lnSpc>
              <a:spcAft>
                <a:spcPts val="600"/>
              </a:spcAft>
              <a:buFont typeface="Arial" panose="020B0604020202020204" pitchFamily="34" charset="0"/>
              <a:buChar char="•"/>
            </a:pPr>
            <a:r>
              <a:rPr lang="en-US" sz="2800" b="1" dirty="0" smtClean="0">
                <a:solidFill>
                  <a:srgbClr val="535353"/>
                </a:solidFill>
                <a:latin typeface="Verdana"/>
                <a:cs typeface="Verdana"/>
              </a:rPr>
              <a:t>Projects </a:t>
            </a:r>
            <a:r>
              <a:rPr lang="en-US" sz="2800" b="1" dirty="0">
                <a:solidFill>
                  <a:srgbClr val="535353"/>
                </a:solidFill>
                <a:latin typeface="Verdana"/>
                <a:cs typeface="Verdana"/>
              </a:rPr>
              <a:t>or processes that contribute to the implementation of the EUSDR, have a clear macro-regional dimension and a multi-level governance approach</a:t>
            </a:r>
          </a:p>
          <a:p>
            <a:pPr marL="550863" marR="5080" indent="-457200" algn="just">
              <a:lnSpc>
                <a:spcPct val="125800"/>
              </a:lnSpc>
              <a:spcAft>
                <a:spcPts val="600"/>
              </a:spcAft>
              <a:buFont typeface="Arial" panose="020B0604020202020204" pitchFamily="34" charset="0"/>
              <a:buChar char="•"/>
            </a:pPr>
            <a:r>
              <a:rPr lang="en-US" sz="2800" b="1" dirty="0">
                <a:solidFill>
                  <a:srgbClr val="535353"/>
                </a:solidFill>
                <a:latin typeface="Verdana"/>
                <a:cs typeface="Verdana"/>
              </a:rPr>
              <a:t>To strengthen internal and external communication of the Strategy and the visibility of the topics, initiatives and prospects in the Danube </a:t>
            </a:r>
            <a:r>
              <a:rPr lang="en-US" sz="2800" b="1" dirty="0" smtClean="0">
                <a:solidFill>
                  <a:srgbClr val="535353"/>
                </a:solidFill>
                <a:latin typeface="Verdana"/>
                <a:cs typeface="Verdana"/>
              </a:rPr>
              <a:t>Region</a:t>
            </a:r>
          </a:p>
          <a:p>
            <a:pPr marL="550863" marR="5080" indent="-457200" algn="just">
              <a:lnSpc>
                <a:spcPct val="125800"/>
              </a:lnSpc>
              <a:spcAft>
                <a:spcPts val="600"/>
              </a:spcAft>
              <a:buFont typeface="Arial" panose="020B0604020202020204" pitchFamily="34" charset="0"/>
              <a:buChar char="•"/>
            </a:pPr>
            <a:endParaRPr lang="en-US" sz="2800" b="1" dirty="0">
              <a:solidFill>
                <a:srgbClr val="535353"/>
              </a:solidFill>
              <a:latin typeface="Verdana"/>
              <a:cs typeface="Verdana"/>
            </a:endParaRPr>
          </a:p>
          <a:p>
            <a:pPr marL="93663" marR="5080" algn="just">
              <a:lnSpc>
                <a:spcPct val="125800"/>
              </a:lnSpc>
              <a:spcAft>
                <a:spcPts val="600"/>
              </a:spcAft>
            </a:pPr>
            <a:r>
              <a:rPr lang="en-US" sz="2800" kern="0" dirty="0">
                <a:latin typeface="Verdana" panose="020B0604030504040204" pitchFamily="34" charset="0"/>
                <a:ea typeface="Verdana" panose="020B0604030504040204" pitchFamily="34" charset="0"/>
                <a:hlinkClick r:id="rId2"/>
              </a:rPr>
              <a:t>https://danube-region.eu/projects-and-funding/eusdr-strategic-projects/</a:t>
            </a:r>
            <a:endParaRPr lang="en-US" sz="2800" kern="0" dirty="0">
              <a:latin typeface="Verdana" panose="020B0604030504040204" pitchFamily="34" charset="0"/>
              <a:ea typeface="Verdana" panose="020B0604030504040204" pitchFamily="34" charset="0"/>
            </a:endParaRPr>
          </a:p>
          <a:p>
            <a:pPr marL="550863" marR="5080" indent="-457200" algn="just">
              <a:lnSpc>
                <a:spcPct val="125800"/>
              </a:lnSpc>
              <a:spcAft>
                <a:spcPts val="600"/>
              </a:spcAft>
              <a:buFont typeface="Arial" panose="020B0604020202020204" pitchFamily="34" charset="0"/>
              <a:buChar char="•"/>
            </a:pPr>
            <a:endParaRPr lang="en-US" sz="2800" b="1" dirty="0">
              <a:solidFill>
                <a:srgbClr val="535353"/>
              </a:solidFill>
              <a:latin typeface="Verdana"/>
              <a:cs typeface="Verdana"/>
            </a:endParaRPr>
          </a:p>
        </p:txBody>
      </p:sp>
      <p:sp>
        <p:nvSpPr>
          <p:cNvPr id="24" name="object 24"/>
          <p:cNvSpPr txBox="1">
            <a:spLocks noGrp="1"/>
          </p:cNvSpPr>
          <p:nvPr>
            <p:ph type="title"/>
          </p:nvPr>
        </p:nvSpPr>
        <p:spPr>
          <a:xfrm>
            <a:off x="680387" y="105980"/>
            <a:ext cx="13320870" cy="1166345"/>
          </a:xfrm>
          <a:prstGeom prst="rect">
            <a:avLst/>
          </a:prstGeom>
        </p:spPr>
        <p:txBody>
          <a:bodyPr vert="horz" wrap="square" lIns="0" tIns="12065" rIns="0" bIns="0" rtlCol="0">
            <a:spAutoFit/>
          </a:bodyPr>
          <a:lstStyle/>
          <a:p>
            <a:pPr marL="12700" marR="5080">
              <a:lnSpc>
                <a:spcPct val="125299"/>
              </a:lnSpc>
              <a:spcBef>
                <a:spcPts val="95"/>
              </a:spcBef>
            </a:pPr>
            <a:r>
              <a:rPr lang="de-DE" sz="6000" spc="765" dirty="0" smtClean="0">
                <a:solidFill>
                  <a:srgbClr val="3B5BA1"/>
                </a:solidFill>
                <a:latin typeface="Winston" pitchFamily="2" charset="0"/>
                <a:cs typeface="Trebuchet MS"/>
              </a:rPr>
              <a:t>Danube </a:t>
            </a:r>
            <a:r>
              <a:rPr lang="de-DE" sz="6000" spc="765" dirty="0" err="1" smtClean="0">
                <a:solidFill>
                  <a:srgbClr val="3B5BA1"/>
                </a:solidFill>
                <a:latin typeface="Winston" pitchFamily="2" charset="0"/>
                <a:cs typeface="Trebuchet MS"/>
              </a:rPr>
              <a:t>Strategy</a:t>
            </a:r>
            <a:r>
              <a:rPr lang="de-DE" sz="6000" spc="765" dirty="0" smtClean="0">
                <a:solidFill>
                  <a:srgbClr val="3B5BA1"/>
                </a:solidFill>
                <a:latin typeface="Winston" pitchFamily="2" charset="0"/>
                <a:cs typeface="Trebuchet MS"/>
              </a:rPr>
              <a:t> </a:t>
            </a:r>
            <a:r>
              <a:rPr lang="de-DE" sz="6000" spc="765" dirty="0" err="1" smtClean="0">
                <a:solidFill>
                  <a:srgbClr val="3B5BA1"/>
                </a:solidFill>
                <a:latin typeface="Winston" pitchFamily="2" charset="0"/>
                <a:cs typeface="Trebuchet MS"/>
              </a:rPr>
              <a:t>Flagships</a:t>
            </a:r>
            <a:endParaRPr sz="6000" dirty="0">
              <a:latin typeface="Winston" pitchFamily="2" charset="0"/>
              <a:cs typeface="Trebuchet MS"/>
            </a:endParaRPr>
          </a:p>
        </p:txBody>
      </p:sp>
      <p:pic>
        <p:nvPicPr>
          <p:cNvPr id="25" name="Grafik 24">
            <a:extLst>
              <a:ext uri="{FF2B5EF4-FFF2-40B4-BE49-F238E27FC236}">
                <a16:creationId xmlns:a16="http://schemas.microsoft.com/office/drawing/2014/main" id="{3EFBF62A-CCA3-CEF5-8AB4-0ABB0B5EDFF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9094552" y="1904445"/>
            <a:ext cx="8569242" cy="7148156"/>
          </a:xfrm>
          <a:prstGeom prst="rect">
            <a:avLst/>
          </a:prstGeom>
          <a:noFill/>
          <a:ln>
            <a:noFill/>
          </a:ln>
        </p:spPr>
      </p:pic>
      <p:sp>
        <p:nvSpPr>
          <p:cNvPr id="26" name="object 25"/>
          <p:cNvSpPr txBox="1">
            <a:spLocks/>
          </p:cNvSpPr>
          <p:nvPr/>
        </p:nvSpPr>
        <p:spPr>
          <a:xfrm>
            <a:off x="680387" y="1302806"/>
            <a:ext cx="6253812" cy="1085554"/>
          </a:xfrm>
          <a:prstGeom prst="rect">
            <a:avLst/>
          </a:prstGeom>
        </p:spPr>
        <p:txBody>
          <a:bodyPr vert="horz" wrap="square" lIns="0" tIns="12065" rIns="0" bIns="0" rtlCol="0">
            <a:spAutoFit/>
          </a:bodyPr>
          <a:lstStyle>
            <a:lvl1pPr>
              <a:defRPr sz="3150" b="1" i="0">
                <a:solidFill>
                  <a:schemeClr val="bg1"/>
                </a:solidFill>
                <a:latin typeface="Tahoma"/>
                <a:ea typeface="+mj-ea"/>
                <a:cs typeface="Tahoma"/>
              </a:defRPr>
            </a:lvl1pPr>
          </a:lstStyle>
          <a:p>
            <a:pPr marL="12700" marR="5080">
              <a:lnSpc>
                <a:spcPct val="128800"/>
              </a:lnSpc>
              <a:spcBef>
                <a:spcPts val="95"/>
              </a:spcBef>
            </a:pPr>
            <a:r>
              <a:rPr lang="de-DE" sz="6000" b="0" i="1" kern="0" spc="-50" dirty="0" smtClean="0">
                <a:solidFill>
                  <a:srgbClr val="3B5BA1"/>
                </a:solidFill>
                <a:latin typeface="Winston" pitchFamily="2" charset="0"/>
                <a:cs typeface="Trebuchet MS"/>
              </a:rPr>
              <a:t>Definition</a:t>
            </a:r>
            <a:endParaRPr lang="de-DE" sz="6000" b="0" i="1" kern="0" spc="-50" dirty="0">
              <a:latin typeface="Winston" pitchFamily="2" charset="0"/>
              <a:cs typeface="Trebuchet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46125" y="10279274"/>
            <a:ext cx="9525" cy="8255"/>
          </a:xfrm>
          <a:custGeom>
            <a:avLst/>
            <a:gdLst/>
            <a:ahLst/>
            <a:cxnLst/>
            <a:rect l="l" t="t" r="r" b="b"/>
            <a:pathLst>
              <a:path w="9525" h="8254">
                <a:moveTo>
                  <a:pt x="9250" y="7725"/>
                </a:moveTo>
                <a:lnTo>
                  <a:pt x="0" y="0"/>
                </a:lnTo>
              </a:path>
            </a:pathLst>
          </a:custGeom>
          <a:ln w="152592">
            <a:solidFill>
              <a:srgbClr val="EFCF41"/>
            </a:solidFill>
          </a:ln>
        </p:spPr>
        <p:txBody>
          <a:bodyPr wrap="square" lIns="0" tIns="0" rIns="0" bIns="0" rtlCol="0"/>
          <a:lstStyle/>
          <a:p>
            <a:endParaRPr/>
          </a:p>
        </p:txBody>
      </p:sp>
      <p:sp>
        <p:nvSpPr>
          <p:cNvPr id="3" name="object 3"/>
          <p:cNvSpPr/>
          <p:nvPr/>
        </p:nvSpPr>
        <p:spPr>
          <a:xfrm>
            <a:off x="7996854" y="9925511"/>
            <a:ext cx="3519170" cy="361950"/>
          </a:xfrm>
          <a:custGeom>
            <a:avLst/>
            <a:gdLst/>
            <a:ahLst/>
            <a:cxnLst/>
            <a:rect l="l" t="t" r="r" b="b"/>
            <a:pathLst>
              <a:path w="3519170" h="361950">
                <a:moveTo>
                  <a:pt x="3518923" y="361488"/>
                </a:moveTo>
                <a:lnTo>
                  <a:pt x="435610" y="361488"/>
                </a:lnTo>
                <a:lnTo>
                  <a:pt x="0" y="0"/>
                </a:lnTo>
                <a:lnTo>
                  <a:pt x="3083313" y="0"/>
                </a:lnTo>
                <a:lnTo>
                  <a:pt x="3518923" y="361488"/>
                </a:lnTo>
                <a:close/>
              </a:path>
            </a:pathLst>
          </a:custGeom>
          <a:solidFill>
            <a:srgbClr val="3B5BA1"/>
          </a:solidFill>
        </p:spPr>
        <p:txBody>
          <a:bodyPr wrap="square" lIns="0" tIns="0" rIns="0" bIns="0" rtlCol="0"/>
          <a:lstStyle/>
          <a:p>
            <a:endParaRPr/>
          </a:p>
        </p:txBody>
      </p:sp>
      <p:grpSp>
        <p:nvGrpSpPr>
          <p:cNvPr id="4" name="object 4"/>
          <p:cNvGrpSpPr/>
          <p:nvPr/>
        </p:nvGrpSpPr>
        <p:grpSpPr>
          <a:xfrm>
            <a:off x="11586209" y="0"/>
            <a:ext cx="6295390" cy="10044430"/>
            <a:chOff x="11586209" y="0"/>
            <a:chExt cx="6295390" cy="10044430"/>
          </a:xfrm>
        </p:grpSpPr>
        <p:sp>
          <p:nvSpPr>
            <p:cNvPr id="5" name="object 5"/>
            <p:cNvSpPr/>
            <p:nvPr/>
          </p:nvSpPr>
          <p:spPr>
            <a:xfrm>
              <a:off x="17627317" y="80950"/>
              <a:ext cx="0" cy="9887585"/>
            </a:xfrm>
            <a:custGeom>
              <a:avLst/>
              <a:gdLst/>
              <a:ahLst/>
              <a:cxnLst/>
              <a:rect l="l" t="t" r="r" b="b"/>
              <a:pathLst>
                <a:path h="9887585">
                  <a:moveTo>
                    <a:pt x="0" y="0"/>
                  </a:moveTo>
                  <a:lnTo>
                    <a:pt x="0" y="9887001"/>
                  </a:lnTo>
                </a:path>
              </a:pathLst>
            </a:custGeom>
            <a:ln w="76233">
              <a:solidFill>
                <a:srgbClr val="EFCF41"/>
              </a:solidFill>
            </a:ln>
          </p:spPr>
          <p:txBody>
            <a:bodyPr wrap="square" lIns="0" tIns="0" rIns="0" bIns="0" rtlCol="0"/>
            <a:lstStyle/>
            <a:p>
              <a:endParaRPr/>
            </a:p>
          </p:txBody>
        </p:sp>
        <p:sp>
          <p:nvSpPr>
            <p:cNvPr id="6" name="object 6"/>
            <p:cNvSpPr/>
            <p:nvPr/>
          </p:nvSpPr>
          <p:spPr>
            <a:xfrm>
              <a:off x="15262671" y="0"/>
              <a:ext cx="2542540" cy="622300"/>
            </a:xfrm>
            <a:custGeom>
              <a:avLst/>
              <a:gdLst/>
              <a:ahLst/>
              <a:cxnLst/>
              <a:rect l="l" t="t" r="r" b="b"/>
              <a:pathLst>
                <a:path w="2542540" h="622300">
                  <a:moveTo>
                    <a:pt x="1780519" y="621687"/>
                  </a:moveTo>
                  <a:lnTo>
                    <a:pt x="0" y="621687"/>
                  </a:lnTo>
                  <a:lnTo>
                    <a:pt x="761534" y="0"/>
                  </a:lnTo>
                  <a:lnTo>
                    <a:pt x="2542055" y="0"/>
                  </a:lnTo>
                  <a:lnTo>
                    <a:pt x="1780519" y="621687"/>
                  </a:lnTo>
                  <a:close/>
                </a:path>
              </a:pathLst>
            </a:custGeom>
            <a:solidFill>
              <a:srgbClr val="FFFFFF"/>
            </a:solidFill>
          </p:spPr>
          <p:txBody>
            <a:bodyPr wrap="square" lIns="0" tIns="0" rIns="0" bIns="0" rtlCol="0"/>
            <a:lstStyle/>
            <a:p>
              <a:endParaRPr/>
            </a:p>
          </p:txBody>
        </p:sp>
        <p:sp>
          <p:nvSpPr>
            <p:cNvPr id="7" name="object 7"/>
            <p:cNvSpPr/>
            <p:nvPr/>
          </p:nvSpPr>
          <p:spPr>
            <a:xfrm>
              <a:off x="17043191" y="0"/>
              <a:ext cx="762000" cy="622300"/>
            </a:xfrm>
            <a:custGeom>
              <a:avLst/>
              <a:gdLst/>
              <a:ahLst/>
              <a:cxnLst/>
              <a:rect l="l" t="t" r="r" b="b"/>
              <a:pathLst>
                <a:path w="762000" h="622300">
                  <a:moveTo>
                    <a:pt x="761535" y="0"/>
                  </a:moveTo>
                  <a:lnTo>
                    <a:pt x="0" y="621687"/>
                  </a:lnTo>
                </a:path>
              </a:pathLst>
            </a:custGeom>
            <a:ln w="152608">
              <a:solidFill>
                <a:srgbClr val="3B5BA1"/>
              </a:solidFill>
            </a:ln>
          </p:spPr>
          <p:txBody>
            <a:bodyPr wrap="square" lIns="0" tIns="0" rIns="0" bIns="0" rtlCol="0"/>
            <a:lstStyle/>
            <a:p>
              <a:endParaRPr/>
            </a:p>
          </p:txBody>
        </p:sp>
        <p:sp>
          <p:nvSpPr>
            <p:cNvPr id="8" name="object 8"/>
            <p:cNvSpPr/>
            <p:nvPr/>
          </p:nvSpPr>
          <p:spPr>
            <a:xfrm>
              <a:off x="14179149" y="0"/>
              <a:ext cx="2556510" cy="399415"/>
            </a:xfrm>
            <a:custGeom>
              <a:avLst/>
              <a:gdLst/>
              <a:ahLst/>
              <a:cxnLst/>
              <a:rect l="l" t="t" r="r" b="b"/>
              <a:pathLst>
                <a:path w="2556509" h="399415">
                  <a:moveTo>
                    <a:pt x="2067816" y="398936"/>
                  </a:moveTo>
                  <a:lnTo>
                    <a:pt x="0" y="398936"/>
                  </a:lnTo>
                  <a:lnTo>
                    <a:pt x="488077" y="0"/>
                  </a:lnTo>
                  <a:lnTo>
                    <a:pt x="2555893" y="0"/>
                  </a:lnTo>
                  <a:lnTo>
                    <a:pt x="2067816" y="398936"/>
                  </a:lnTo>
                  <a:close/>
                </a:path>
              </a:pathLst>
            </a:custGeom>
            <a:solidFill>
              <a:srgbClr val="EFCF41"/>
            </a:solidFill>
          </p:spPr>
          <p:txBody>
            <a:bodyPr wrap="square" lIns="0" tIns="0" rIns="0" bIns="0" rtlCol="0"/>
            <a:lstStyle/>
            <a:p>
              <a:endParaRPr/>
            </a:p>
          </p:txBody>
        </p:sp>
        <p:sp>
          <p:nvSpPr>
            <p:cNvPr id="9" name="object 9"/>
            <p:cNvSpPr/>
            <p:nvPr/>
          </p:nvSpPr>
          <p:spPr>
            <a:xfrm>
              <a:off x="11586209" y="9925511"/>
              <a:ext cx="6077585" cy="0"/>
            </a:xfrm>
            <a:custGeom>
              <a:avLst/>
              <a:gdLst/>
              <a:ahLst/>
              <a:cxnLst/>
              <a:rect l="l" t="t" r="r" b="b"/>
              <a:pathLst>
                <a:path w="6077584">
                  <a:moveTo>
                    <a:pt x="0" y="0"/>
                  </a:moveTo>
                  <a:lnTo>
                    <a:pt x="6077000" y="0"/>
                  </a:lnTo>
                </a:path>
              </a:pathLst>
            </a:custGeom>
            <a:ln w="76199">
              <a:solidFill>
                <a:srgbClr val="EFCF41"/>
              </a:solidFill>
            </a:ln>
          </p:spPr>
          <p:txBody>
            <a:bodyPr wrap="square" lIns="0" tIns="0" rIns="0" bIns="0" rtlCol="0"/>
            <a:lstStyle/>
            <a:p>
              <a:endParaRPr/>
            </a:p>
          </p:txBody>
        </p:sp>
      </p:grpSp>
      <p:sp>
        <p:nvSpPr>
          <p:cNvPr id="10" name="object 10"/>
          <p:cNvSpPr/>
          <p:nvPr/>
        </p:nvSpPr>
        <p:spPr>
          <a:xfrm>
            <a:off x="0" y="1419231"/>
            <a:ext cx="5909310" cy="1028700"/>
          </a:xfrm>
          <a:custGeom>
            <a:avLst/>
            <a:gdLst/>
            <a:ahLst/>
            <a:cxnLst/>
            <a:rect l="l" t="t" r="r" b="b"/>
            <a:pathLst>
              <a:path w="5909310" h="1028700">
                <a:moveTo>
                  <a:pt x="5908914" y="1028699"/>
                </a:moveTo>
                <a:lnTo>
                  <a:pt x="0" y="1028699"/>
                </a:lnTo>
                <a:lnTo>
                  <a:pt x="0" y="0"/>
                </a:lnTo>
                <a:lnTo>
                  <a:pt x="4674353" y="0"/>
                </a:lnTo>
                <a:lnTo>
                  <a:pt x="5908914" y="1028699"/>
                </a:lnTo>
                <a:close/>
              </a:path>
            </a:pathLst>
          </a:custGeom>
          <a:solidFill>
            <a:srgbClr val="EFCF41"/>
          </a:solidFill>
        </p:spPr>
        <p:txBody>
          <a:bodyPr wrap="square" lIns="0" tIns="0" rIns="0" bIns="0" rtlCol="0"/>
          <a:lstStyle/>
          <a:p>
            <a:endParaRPr/>
          </a:p>
        </p:txBody>
      </p:sp>
      <p:sp>
        <p:nvSpPr>
          <p:cNvPr id="23" name="object 23"/>
          <p:cNvSpPr txBox="1"/>
          <p:nvPr/>
        </p:nvSpPr>
        <p:spPr>
          <a:xfrm>
            <a:off x="2583" y="9751677"/>
            <a:ext cx="8616014" cy="709618"/>
          </a:xfrm>
          <a:prstGeom prst="rect">
            <a:avLst/>
          </a:prstGeom>
        </p:spPr>
        <p:txBody>
          <a:bodyPr vert="horz" wrap="square" lIns="0" tIns="12700" rIns="0" bIns="0" rtlCol="0">
            <a:spAutoFit/>
          </a:bodyPr>
          <a:lstStyle/>
          <a:p>
            <a:pPr marL="93663" marR="5080" algn="just">
              <a:lnSpc>
                <a:spcPct val="125800"/>
              </a:lnSpc>
              <a:spcAft>
                <a:spcPts val="600"/>
              </a:spcAft>
            </a:pPr>
            <a:r>
              <a:rPr lang="en-US" sz="1600" kern="0" dirty="0" smtClean="0">
                <a:latin typeface="Verdana" panose="020B0604030504040204" pitchFamily="34" charset="0"/>
                <a:ea typeface="Verdana" panose="020B0604030504040204" pitchFamily="34" charset="0"/>
                <a:hlinkClick r:id="rId2"/>
              </a:rPr>
              <a:t>https</a:t>
            </a:r>
            <a:r>
              <a:rPr lang="en-US" sz="1600" kern="0" dirty="0">
                <a:latin typeface="Verdana" panose="020B0604030504040204" pitchFamily="34" charset="0"/>
                <a:ea typeface="Verdana" panose="020B0604030504040204" pitchFamily="34" charset="0"/>
                <a:hlinkClick r:id="rId2"/>
              </a:rPr>
              <a:t>://danube-region.eu/projects-and-funding/eusdr-strategic-projects/</a:t>
            </a:r>
            <a:endParaRPr lang="en-US" sz="1600" kern="0" dirty="0">
              <a:latin typeface="Verdana" panose="020B0604030504040204" pitchFamily="34" charset="0"/>
              <a:ea typeface="Verdana" panose="020B0604030504040204" pitchFamily="34" charset="0"/>
            </a:endParaRPr>
          </a:p>
          <a:p>
            <a:pPr marL="550863" marR="5080" indent="-457200" algn="just">
              <a:lnSpc>
                <a:spcPct val="125800"/>
              </a:lnSpc>
              <a:spcAft>
                <a:spcPts val="600"/>
              </a:spcAft>
              <a:buFont typeface="Arial" panose="020B0604020202020204" pitchFamily="34" charset="0"/>
              <a:buChar char="•"/>
            </a:pPr>
            <a:endParaRPr lang="en-US" sz="1600" b="1" dirty="0">
              <a:solidFill>
                <a:srgbClr val="535353"/>
              </a:solidFill>
              <a:latin typeface="Verdana"/>
              <a:cs typeface="Verdana"/>
            </a:endParaRPr>
          </a:p>
        </p:txBody>
      </p:sp>
      <p:pic>
        <p:nvPicPr>
          <p:cNvPr id="25" name="Grafik 24">
            <a:extLst>
              <a:ext uri="{FF2B5EF4-FFF2-40B4-BE49-F238E27FC236}">
                <a16:creationId xmlns:a16="http://schemas.microsoft.com/office/drawing/2014/main" id="{3EFBF62A-CCA3-CEF5-8AB4-0ABB0B5EDFFF}"/>
              </a:ext>
            </a:extLst>
          </p:cNvPr>
          <p:cNvPicPr/>
          <p:nvPr/>
        </p:nvPicPr>
        <p:blipFill rotWithShape="1">
          <a:blip r:embed="rId3" cstate="print">
            <a:extLst>
              <a:ext uri="{28A0092B-C50C-407E-A947-70E740481C1C}">
                <a14:useLocalDpi xmlns:a14="http://schemas.microsoft.com/office/drawing/2010/main" val="0"/>
              </a:ext>
            </a:extLst>
          </a:blip>
          <a:srcRect l="6638" t="1746" r="5174" b="2765"/>
          <a:stretch/>
        </p:blipFill>
        <p:spPr bwMode="auto">
          <a:xfrm>
            <a:off x="152400" y="2857500"/>
            <a:ext cx="7086600" cy="6400800"/>
          </a:xfrm>
          <a:prstGeom prst="rect">
            <a:avLst/>
          </a:prstGeom>
          <a:noFill/>
          <a:ln>
            <a:noFill/>
          </a:ln>
        </p:spPr>
      </p:pic>
      <p:sp>
        <p:nvSpPr>
          <p:cNvPr id="15" name="object 25"/>
          <p:cNvSpPr txBox="1">
            <a:spLocks/>
          </p:cNvSpPr>
          <p:nvPr/>
        </p:nvSpPr>
        <p:spPr>
          <a:xfrm>
            <a:off x="680387" y="1302806"/>
            <a:ext cx="6253812" cy="1085554"/>
          </a:xfrm>
          <a:prstGeom prst="rect">
            <a:avLst/>
          </a:prstGeom>
        </p:spPr>
        <p:txBody>
          <a:bodyPr vert="horz" wrap="square" lIns="0" tIns="12065" rIns="0" bIns="0" rtlCol="0">
            <a:spAutoFit/>
          </a:bodyPr>
          <a:lstStyle>
            <a:lvl1pPr>
              <a:defRPr sz="3150" b="1" i="0">
                <a:solidFill>
                  <a:schemeClr val="bg1"/>
                </a:solidFill>
                <a:latin typeface="Tahoma"/>
                <a:ea typeface="+mj-ea"/>
                <a:cs typeface="Tahoma"/>
              </a:defRPr>
            </a:lvl1pPr>
          </a:lstStyle>
          <a:p>
            <a:pPr marL="12700" marR="5080">
              <a:lnSpc>
                <a:spcPct val="128800"/>
              </a:lnSpc>
              <a:spcBef>
                <a:spcPts val="95"/>
              </a:spcBef>
            </a:pPr>
            <a:r>
              <a:rPr lang="de-DE" sz="6000" b="0" i="1" kern="0" spc="-50" dirty="0" err="1" smtClean="0">
                <a:solidFill>
                  <a:srgbClr val="3B5BA1"/>
                </a:solidFill>
                <a:latin typeface="Winston" pitchFamily="2" charset="0"/>
                <a:cs typeface="Trebuchet MS"/>
              </a:rPr>
              <a:t>Scope</a:t>
            </a:r>
            <a:endParaRPr lang="de-DE" sz="6000" b="0" i="1" kern="0" spc="-50" dirty="0">
              <a:latin typeface="Winston" pitchFamily="2" charset="0"/>
              <a:cs typeface="Trebuchet MS"/>
            </a:endParaRPr>
          </a:p>
        </p:txBody>
      </p:sp>
      <p:sp>
        <p:nvSpPr>
          <p:cNvPr id="17" name="object 24"/>
          <p:cNvSpPr txBox="1">
            <a:spLocks/>
          </p:cNvSpPr>
          <p:nvPr/>
        </p:nvSpPr>
        <p:spPr>
          <a:xfrm>
            <a:off x="680387" y="105980"/>
            <a:ext cx="13320870" cy="1166345"/>
          </a:xfrm>
          <a:prstGeom prst="rect">
            <a:avLst/>
          </a:prstGeom>
        </p:spPr>
        <p:txBody>
          <a:bodyPr vert="horz" wrap="square" lIns="0" tIns="12065" rIns="0" bIns="0" rtlCol="0">
            <a:spAutoFit/>
          </a:bodyPr>
          <a:lstStyle>
            <a:lvl1pPr>
              <a:defRPr sz="3150" b="1" i="0">
                <a:solidFill>
                  <a:schemeClr val="bg1"/>
                </a:solidFill>
                <a:latin typeface="Tahoma"/>
                <a:ea typeface="+mj-ea"/>
                <a:cs typeface="Tahoma"/>
              </a:defRPr>
            </a:lvl1pPr>
          </a:lstStyle>
          <a:p>
            <a:pPr marL="12700" marR="5080">
              <a:lnSpc>
                <a:spcPct val="125299"/>
              </a:lnSpc>
              <a:spcBef>
                <a:spcPts val="95"/>
              </a:spcBef>
            </a:pPr>
            <a:r>
              <a:rPr lang="de-DE" sz="6000" kern="0" spc="765" dirty="0" smtClean="0">
                <a:solidFill>
                  <a:srgbClr val="3B5BA1"/>
                </a:solidFill>
                <a:latin typeface="Winston" pitchFamily="2" charset="0"/>
                <a:cs typeface="Trebuchet MS"/>
              </a:rPr>
              <a:t>Danube </a:t>
            </a:r>
            <a:r>
              <a:rPr lang="de-DE" sz="6000" kern="0" spc="765" dirty="0" err="1" smtClean="0">
                <a:solidFill>
                  <a:srgbClr val="3B5BA1"/>
                </a:solidFill>
                <a:latin typeface="Winston" pitchFamily="2" charset="0"/>
                <a:cs typeface="Trebuchet MS"/>
              </a:rPr>
              <a:t>Strategy</a:t>
            </a:r>
            <a:r>
              <a:rPr lang="de-DE" sz="6000" kern="0" spc="765" dirty="0" smtClean="0">
                <a:solidFill>
                  <a:srgbClr val="3B5BA1"/>
                </a:solidFill>
                <a:latin typeface="Winston" pitchFamily="2" charset="0"/>
                <a:cs typeface="Trebuchet MS"/>
              </a:rPr>
              <a:t> </a:t>
            </a:r>
            <a:r>
              <a:rPr lang="de-DE" sz="6000" kern="0" spc="765" dirty="0" err="1" smtClean="0">
                <a:solidFill>
                  <a:srgbClr val="3B5BA1"/>
                </a:solidFill>
                <a:latin typeface="Winston" pitchFamily="2" charset="0"/>
                <a:cs typeface="Trebuchet MS"/>
              </a:rPr>
              <a:t>Flagships</a:t>
            </a:r>
            <a:endParaRPr lang="de-DE" sz="6000" kern="0" dirty="0">
              <a:latin typeface="Winston" pitchFamily="2" charset="0"/>
              <a:cs typeface="Trebuchet MS"/>
            </a:endParaRPr>
          </a:p>
        </p:txBody>
      </p:sp>
      <p:sp>
        <p:nvSpPr>
          <p:cNvPr id="16" name="object 16"/>
          <p:cNvSpPr/>
          <p:nvPr/>
        </p:nvSpPr>
        <p:spPr>
          <a:xfrm>
            <a:off x="8178401" y="4049483"/>
            <a:ext cx="6181725" cy="1543050"/>
          </a:xfrm>
          <a:custGeom>
            <a:avLst/>
            <a:gdLst/>
            <a:ahLst/>
            <a:cxnLst/>
            <a:rect l="l" t="t" r="r" b="b"/>
            <a:pathLst>
              <a:path w="6181725" h="1543050">
                <a:moveTo>
                  <a:pt x="5410255" y="1543013"/>
                </a:moveTo>
                <a:lnTo>
                  <a:pt x="771469" y="1543013"/>
                </a:lnTo>
                <a:lnTo>
                  <a:pt x="722680" y="1541495"/>
                </a:lnTo>
                <a:lnTo>
                  <a:pt x="674698" y="1537002"/>
                </a:lnTo>
                <a:lnTo>
                  <a:pt x="627612" y="1529624"/>
                </a:lnTo>
                <a:lnTo>
                  <a:pt x="581513" y="1519451"/>
                </a:lnTo>
                <a:lnTo>
                  <a:pt x="536492" y="1506573"/>
                </a:lnTo>
                <a:lnTo>
                  <a:pt x="492639" y="1491082"/>
                </a:lnTo>
                <a:lnTo>
                  <a:pt x="450044" y="1473067"/>
                </a:lnTo>
                <a:lnTo>
                  <a:pt x="408797" y="1452619"/>
                </a:lnTo>
                <a:lnTo>
                  <a:pt x="368990" y="1429828"/>
                </a:lnTo>
                <a:lnTo>
                  <a:pt x="330712" y="1404785"/>
                </a:lnTo>
                <a:lnTo>
                  <a:pt x="294054" y="1377580"/>
                </a:lnTo>
                <a:lnTo>
                  <a:pt x="259105" y="1348302"/>
                </a:lnTo>
                <a:lnTo>
                  <a:pt x="225958" y="1317044"/>
                </a:lnTo>
                <a:lnTo>
                  <a:pt x="194701" y="1283895"/>
                </a:lnTo>
                <a:lnTo>
                  <a:pt x="165425" y="1248945"/>
                </a:lnTo>
                <a:lnTo>
                  <a:pt x="138221" y="1212285"/>
                </a:lnTo>
                <a:lnTo>
                  <a:pt x="113179" y="1174005"/>
                </a:lnTo>
                <a:lnTo>
                  <a:pt x="90389" y="1134196"/>
                </a:lnTo>
                <a:lnTo>
                  <a:pt x="69942" y="1092947"/>
                </a:lnTo>
                <a:lnTo>
                  <a:pt x="51928" y="1050350"/>
                </a:lnTo>
                <a:lnTo>
                  <a:pt x="36438" y="1006495"/>
                </a:lnTo>
                <a:lnTo>
                  <a:pt x="23561" y="961471"/>
                </a:lnTo>
                <a:lnTo>
                  <a:pt x="13388" y="915371"/>
                </a:lnTo>
                <a:lnTo>
                  <a:pt x="6010" y="868283"/>
                </a:lnTo>
                <a:lnTo>
                  <a:pt x="1517" y="820298"/>
                </a:lnTo>
                <a:lnTo>
                  <a:pt x="0" y="771506"/>
                </a:lnTo>
                <a:lnTo>
                  <a:pt x="1517" y="722715"/>
                </a:lnTo>
                <a:lnTo>
                  <a:pt x="6010" y="674730"/>
                </a:lnTo>
                <a:lnTo>
                  <a:pt x="13388" y="627642"/>
                </a:lnTo>
                <a:lnTo>
                  <a:pt x="23561" y="581541"/>
                </a:lnTo>
                <a:lnTo>
                  <a:pt x="36438" y="536518"/>
                </a:lnTo>
                <a:lnTo>
                  <a:pt x="51928" y="492663"/>
                </a:lnTo>
                <a:lnTo>
                  <a:pt x="69942" y="450065"/>
                </a:lnTo>
                <a:lnTo>
                  <a:pt x="90389" y="408817"/>
                </a:lnTo>
                <a:lnTo>
                  <a:pt x="113179" y="369008"/>
                </a:lnTo>
                <a:lnTo>
                  <a:pt x="138221" y="330728"/>
                </a:lnTo>
                <a:lnTo>
                  <a:pt x="165425" y="294068"/>
                </a:lnTo>
                <a:lnTo>
                  <a:pt x="194701" y="259118"/>
                </a:lnTo>
                <a:lnTo>
                  <a:pt x="225958" y="225969"/>
                </a:lnTo>
                <a:lnTo>
                  <a:pt x="259105" y="194710"/>
                </a:lnTo>
                <a:lnTo>
                  <a:pt x="294054" y="165433"/>
                </a:lnTo>
                <a:lnTo>
                  <a:pt x="330712" y="138228"/>
                </a:lnTo>
                <a:lnTo>
                  <a:pt x="368990" y="113184"/>
                </a:lnTo>
                <a:lnTo>
                  <a:pt x="408797" y="90394"/>
                </a:lnTo>
                <a:lnTo>
                  <a:pt x="450044" y="69946"/>
                </a:lnTo>
                <a:lnTo>
                  <a:pt x="492639" y="51931"/>
                </a:lnTo>
                <a:lnTo>
                  <a:pt x="536492" y="36439"/>
                </a:lnTo>
                <a:lnTo>
                  <a:pt x="581513" y="23562"/>
                </a:lnTo>
                <a:lnTo>
                  <a:pt x="627612" y="13389"/>
                </a:lnTo>
                <a:lnTo>
                  <a:pt x="674698" y="6011"/>
                </a:lnTo>
                <a:lnTo>
                  <a:pt x="722680" y="1517"/>
                </a:lnTo>
                <a:lnTo>
                  <a:pt x="771469" y="0"/>
                </a:lnTo>
                <a:lnTo>
                  <a:pt x="5410255" y="0"/>
                </a:lnTo>
                <a:lnTo>
                  <a:pt x="5459043" y="1517"/>
                </a:lnTo>
                <a:lnTo>
                  <a:pt x="5507026" y="6011"/>
                </a:lnTo>
                <a:lnTo>
                  <a:pt x="5554112" y="13389"/>
                </a:lnTo>
                <a:lnTo>
                  <a:pt x="5600210" y="23562"/>
                </a:lnTo>
                <a:lnTo>
                  <a:pt x="5645232" y="36439"/>
                </a:lnTo>
                <a:lnTo>
                  <a:pt x="5689085" y="51931"/>
                </a:lnTo>
                <a:lnTo>
                  <a:pt x="5731680" y="69946"/>
                </a:lnTo>
                <a:lnTo>
                  <a:pt x="5772926" y="90394"/>
                </a:lnTo>
                <a:lnTo>
                  <a:pt x="5812734" y="113184"/>
                </a:lnTo>
                <a:lnTo>
                  <a:pt x="5851012" y="138228"/>
                </a:lnTo>
                <a:lnTo>
                  <a:pt x="5887670" y="165433"/>
                </a:lnTo>
                <a:lnTo>
                  <a:pt x="5922618" y="194710"/>
                </a:lnTo>
                <a:lnTo>
                  <a:pt x="5955766" y="225969"/>
                </a:lnTo>
                <a:lnTo>
                  <a:pt x="5987023" y="259118"/>
                </a:lnTo>
                <a:lnTo>
                  <a:pt x="6016298" y="294068"/>
                </a:lnTo>
                <a:lnTo>
                  <a:pt x="6043503" y="330728"/>
                </a:lnTo>
                <a:lnTo>
                  <a:pt x="6068545" y="369008"/>
                </a:lnTo>
                <a:lnTo>
                  <a:pt x="6091334" y="408817"/>
                </a:lnTo>
                <a:lnTo>
                  <a:pt x="6111782" y="450065"/>
                </a:lnTo>
                <a:lnTo>
                  <a:pt x="6129796" y="492663"/>
                </a:lnTo>
                <a:lnTo>
                  <a:pt x="6145286" y="536518"/>
                </a:lnTo>
                <a:lnTo>
                  <a:pt x="6158163" y="581541"/>
                </a:lnTo>
                <a:lnTo>
                  <a:pt x="6168335" y="627642"/>
                </a:lnTo>
                <a:lnTo>
                  <a:pt x="6175713" y="674730"/>
                </a:lnTo>
                <a:lnTo>
                  <a:pt x="6180206" y="722715"/>
                </a:lnTo>
                <a:lnTo>
                  <a:pt x="6181724" y="771506"/>
                </a:lnTo>
                <a:lnTo>
                  <a:pt x="6180206" y="820298"/>
                </a:lnTo>
                <a:lnTo>
                  <a:pt x="6175713" y="868283"/>
                </a:lnTo>
                <a:lnTo>
                  <a:pt x="6168335" y="915371"/>
                </a:lnTo>
                <a:lnTo>
                  <a:pt x="6158163" y="961471"/>
                </a:lnTo>
                <a:lnTo>
                  <a:pt x="6145286" y="1006495"/>
                </a:lnTo>
                <a:lnTo>
                  <a:pt x="6129796" y="1050350"/>
                </a:lnTo>
                <a:lnTo>
                  <a:pt x="6111782" y="1092947"/>
                </a:lnTo>
                <a:lnTo>
                  <a:pt x="6091334" y="1134196"/>
                </a:lnTo>
                <a:lnTo>
                  <a:pt x="6068545" y="1174005"/>
                </a:lnTo>
                <a:lnTo>
                  <a:pt x="6043503" y="1212285"/>
                </a:lnTo>
                <a:lnTo>
                  <a:pt x="6016298" y="1248945"/>
                </a:lnTo>
                <a:lnTo>
                  <a:pt x="5987023" y="1283895"/>
                </a:lnTo>
                <a:lnTo>
                  <a:pt x="5955766" y="1317044"/>
                </a:lnTo>
                <a:lnTo>
                  <a:pt x="5922618" y="1348302"/>
                </a:lnTo>
                <a:lnTo>
                  <a:pt x="5887670" y="1377580"/>
                </a:lnTo>
                <a:lnTo>
                  <a:pt x="5851012" y="1404785"/>
                </a:lnTo>
                <a:lnTo>
                  <a:pt x="5812734" y="1429828"/>
                </a:lnTo>
                <a:lnTo>
                  <a:pt x="5772926" y="1452619"/>
                </a:lnTo>
                <a:lnTo>
                  <a:pt x="5731680" y="1473067"/>
                </a:lnTo>
                <a:lnTo>
                  <a:pt x="5689085" y="1491082"/>
                </a:lnTo>
                <a:lnTo>
                  <a:pt x="5645232" y="1506573"/>
                </a:lnTo>
                <a:lnTo>
                  <a:pt x="5600210" y="1519451"/>
                </a:lnTo>
                <a:lnTo>
                  <a:pt x="5554112" y="1529624"/>
                </a:lnTo>
                <a:lnTo>
                  <a:pt x="5507026" y="1537002"/>
                </a:lnTo>
                <a:lnTo>
                  <a:pt x="5459043" y="1541495"/>
                </a:lnTo>
                <a:lnTo>
                  <a:pt x="5410255" y="1543013"/>
                </a:lnTo>
                <a:close/>
              </a:path>
            </a:pathLst>
          </a:custGeom>
          <a:solidFill>
            <a:srgbClr val="3B5BA1"/>
          </a:solidFill>
        </p:spPr>
        <p:txBody>
          <a:bodyPr wrap="square" lIns="0" tIns="0" rIns="0" bIns="0" rtlCol="0"/>
          <a:lstStyle/>
          <a:p>
            <a:endParaRPr/>
          </a:p>
        </p:txBody>
      </p:sp>
      <p:sp>
        <p:nvSpPr>
          <p:cNvPr id="18" name="object 17"/>
          <p:cNvSpPr/>
          <p:nvPr/>
        </p:nvSpPr>
        <p:spPr>
          <a:xfrm>
            <a:off x="7669497" y="5930034"/>
            <a:ext cx="6181725" cy="1543050"/>
          </a:xfrm>
          <a:custGeom>
            <a:avLst/>
            <a:gdLst/>
            <a:ahLst/>
            <a:cxnLst/>
            <a:rect l="l" t="t" r="r" b="b"/>
            <a:pathLst>
              <a:path w="6181725" h="1543050">
                <a:moveTo>
                  <a:pt x="5410255" y="1543013"/>
                </a:moveTo>
                <a:lnTo>
                  <a:pt x="771469" y="1543013"/>
                </a:lnTo>
                <a:lnTo>
                  <a:pt x="722680" y="1541495"/>
                </a:lnTo>
                <a:lnTo>
                  <a:pt x="674698" y="1537002"/>
                </a:lnTo>
                <a:lnTo>
                  <a:pt x="627612" y="1529624"/>
                </a:lnTo>
                <a:lnTo>
                  <a:pt x="581513" y="1519451"/>
                </a:lnTo>
                <a:lnTo>
                  <a:pt x="536492" y="1506573"/>
                </a:lnTo>
                <a:lnTo>
                  <a:pt x="492639" y="1491082"/>
                </a:lnTo>
                <a:lnTo>
                  <a:pt x="450044" y="1473067"/>
                </a:lnTo>
                <a:lnTo>
                  <a:pt x="408797" y="1452619"/>
                </a:lnTo>
                <a:lnTo>
                  <a:pt x="368990" y="1429828"/>
                </a:lnTo>
                <a:lnTo>
                  <a:pt x="330712" y="1404785"/>
                </a:lnTo>
                <a:lnTo>
                  <a:pt x="294054" y="1377580"/>
                </a:lnTo>
                <a:lnTo>
                  <a:pt x="259105" y="1348302"/>
                </a:lnTo>
                <a:lnTo>
                  <a:pt x="225958" y="1317044"/>
                </a:lnTo>
                <a:lnTo>
                  <a:pt x="194701" y="1283895"/>
                </a:lnTo>
                <a:lnTo>
                  <a:pt x="165425" y="1248945"/>
                </a:lnTo>
                <a:lnTo>
                  <a:pt x="138221" y="1212285"/>
                </a:lnTo>
                <a:lnTo>
                  <a:pt x="113179" y="1174005"/>
                </a:lnTo>
                <a:lnTo>
                  <a:pt x="90389" y="1134196"/>
                </a:lnTo>
                <a:lnTo>
                  <a:pt x="69942" y="1092947"/>
                </a:lnTo>
                <a:lnTo>
                  <a:pt x="51928" y="1050350"/>
                </a:lnTo>
                <a:lnTo>
                  <a:pt x="36438" y="1006495"/>
                </a:lnTo>
                <a:lnTo>
                  <a:pt x="23561" y="961471"/>
                </a:lnTo>
                <a:lnTo>
                  <a:pt x="13388" y="915371"/>
                </a:lnTo>
                <a:lnTo>
                  <a:pt x="6010" y="868283"/>
                </a:lnTo>
                <a:lnTo>
                  <a:pt x="1517" y="820298"/>
                </a:lnTo>
                <a:lnTo>
                  <a:pt x="0" y="771506"/>
                </a:lnTo>
                <a:lnTo>
                  <a:pt x="1517" y="722715"/>
                </a:lnTo>
                <a:lnTo>
                  <a:pt x="6010" y="674730"/>
                </a:lnTo>
                <a:lnTo>
                  <a:pt x="13388" y="627642"/>
                </a:lnTo>
                <a:lnTo>
                  <a:pt x="23561" y="581541"/>
                </a:lnTo>
                <a:lnTo>
                  <a:pt x="36438" y="536518"/>
                </a:lnTo>
                <a:lnTo>
                  <a:pt x="51928" y="492663"/>
                </a:lnTo>
                <a:lnTo>
                  <a:pt x="69942" y="450065"/>
                </a:lnTo>
                <a:lnTo>
                  <a:pt x="90389" y="408817"/>
                </a:lnTo>
                <a:lnTo>
                  <a:pt x="113179" y="369008"/>
                </a:lnTo>
                <a:lnTo>
                  <a:pt x="138221" y="330728"/>
                </a:lnTo>
                <a:lnTo>
                  <a:pt x="165425" y="294068"/>
                </a:lnTo>
                <a:lnTo>
                  <a:pt x="194701" y="259118"/>
                </a:lnTo>
                <a:lnTo>
                  <a:pt x="225958" y="225969"/>
                </a:lnTo>
                <a:lnTo>
                  <a:pt x="259105" y="194710"/>
                </a:lnTo>
                <a:lnTo>
                  <a:pt x="294054" y="165433"/>
                </a:lnTo>
                <a:lnTo>
                  <a:pt x="330712" y="138228"/>
                </a:lnTo>
                <a:lnTo>
                  <a:pt x="368990" y="113184"/>
                </a:lnTo>
                <a:lnTo>
                  <a:pt x="408797" y="90394"/>
                </a:lnTo>
                <a:lnTo>
                  <a:pt x="450044" y="69946"/>
                </a:lnTo>
                <a:lnTo>
                  <a:pt x="492639" y="51931"/>
                </a:lnTo>
                <a:lnTo>
                  <a:pt x="536492" y="36439"/>
                </a:lnTo>
                <a:lnTo>
                  <a:pt x="581513" y="23562"/>
                </a:lnTo>
                <a:lnTo>
                  <a:pt x="627612" y="13389"/>
                </a:lnTo>
                <a:lnTo>
                  <a:pt x="674698" y="6011"/>
                </a:lnTo>
                <a:lnTo>
                  <a:pt x="722680" y="1517"/>
                </a:lnTo>
                <a:lnTo>
                  <a:pt x="771469" y="0"/>
                </a:lnTo>
                <a:lnTo>
                  <a:pt x="5410255" y="0"/>
                </a:lnTo>
                <a:lnTo>
                  <a:pt x="5459043" y="1517"/>
                </a:lnTo>
                <a:lnTo>
                  <a:pt x="5507026" y="6011"/>
                </a:lnTo>
                <a:lnTo>
                  <a:pt x="5554112" y="13389"/>
                </a:lnTo>
                <a:lnTo>
                  <a:pt x="5600210" y="23562"/>
                </a:lnTo>
                <a:lnTo>
                  <a:pt x="5645232" y="36439"/>
                </a:lnTo>
                <a:lnTo>
                  <a:pt x="5689085" y="51931"/>
                </a:lnTo>
                <a:lnTo>
                  <a:pt x="5731680" y="69946"/>
                </a:lnTo>
                <a:lnTo>
                  <a:pt x="5772926" y="90394"/>
                </a:lnTo>
                <a:lnTo>
                  <a:pt x="5812734" y="113184"/>
                </a:lnTo>
                <a:lnTo>
                  <a:pt x="5851012" y="138228"/>
                </a:lnTo>
                <a:lnTo>
                  <a:pt x="5887670" y="165433"/>
                </a:lnTo>
                <a:lnTo>
                  <a:pt x="5922618" y="194710"/>
                </a:lnTo>
                <a:lnTo>
                  <a:pt x="5955766" y="225969"/>
                </a:lnTo>
                <a:lnTo>
                  <a:pt x="5987023" y="259118"/>
                </a:lnTo>
                <a:lnTo>
                  <a:pt x="6016298" y="294068"/>
                </a:lnTo>
                <a:lnTo>
                  <a:pt x="6043503" y="330728"/>
                </a:lnTo>
                <a:lnTo>
                  <a:pt x="6068545" y="369008"/>
                </a:lnTo>
                <a:lnTo>
                  <a:pt x="6091334" y="408817"/>
                </a:lnTo>
                <a:lnTo>
                  <a:pt x="6111782" y="450065"/>
                </a:lnTo>
                <a:lnTo>
                  <a:pt x="6129796" y="492663"/>
                </a:lnTo>
                <a:lnTo>
                  <a:pt x="6145286" y="536518"/>
                </a:lnTo>
                <a:lnTo>
                  <a:pt x="6158163" y="581541"/>
                </a:lnTo>
                <a:lnTo>
                  <a:pt x="6168335" y="627642"/>
                </a:lnTo>
                <a:lnTo>
                  <a:pt x="6175713" y="674730"/>
                </a:lnTo>
                <a:lnTo>
                  <a:pt x="6180206" y="722715"/>
                </a:lnTo>
                <a:lnTo>
                  <a:pt x="6181724" y="771506"/>
                </a:lnTo>
                <a:lnTo>
                  <a:pt x="6180206" y="820298"/>
                </a:lnTo>
                <a:lnTo>
                  <a:pt x="6175713" y="868283"/>
                </a:lnTo>
                <a:lnTo>
                  <a:pt x="6168335" y="915371"/>
                </a:lnTo>
                <a:lnTo>
                  <a:pt x="6158163" y="961471"/>
                </a:lnTo>
                <a:lnTo>
                  <a:pt x="6145286" y="1006495"/>
                </a:lnTo>
                <a:lnTo>
                  <a:pt x="6129796" y="1050350"/>
                </a:lnTo>
                <a:lnTo>
                  <a:pt x="6111782" y="1092947"/>
                </a:lnTo>
                <a:lnTo>
                  <a:pt x="6091334" y="1134196"/>
                </a:lnTo>
                <a:lnTo>
                  <a:pt x="6068545" y="1174005"/>
                </a:lnTo>
                <a:lnTo>
                  <a:pt x="6043503" y="1212285"/>
                </a:lnTo>
                <a:lnTo>
                  <a:pt x="6016298" y="1248945"/>
                </a:lnTo>
                <a:lnTo>
                  <a:pt x="5987023" y="1283895"/>
                </a:lnTo>
                <a:lnTo>
                  <a:pt x="5955766" y="1317044"/>
                </a:lnTo>
                <a:lnTo>
                  <a:pt x="5922618" y="1348302"/>
                </a:lnTo>
                <a:lnTo>
                  <a:pt x="5887670" y="1377580"/>
                </a:lnTo>
                <a:lnTo>
                  <a:pt x="5851012" y="1404785"/>
                </a:lnTo>
                <a:lnTo>
                  <a:pt x="5812734" y="1429828"/>
                </a:lnTo>
                <a:lnTo>
                  <a:pt x="5772926" y="1452619"/>
                </a:lnTo>
                <a:lnTo>
                  <a:pt x="5731680" y="1473067"/>
                </a:lnTo>
                <a:lnTo>
                  <a:pt x="5689085" y="1491082"/>
                </a:lnTo>
                <a:lnTo>
                  <a:pt x="5645232" y="1506573"/>
                </a:lnTo>
                <a:lnTo>
                  <a:pt x="5600210" y="1519451"/>
                </a:lnTo>
                <a:lnTo>
                  <a:pt x="5554112" y="1529624"/>
                </a:lnTo>
                <a:lnTo>
                  <a:pt x="5507026" y="1537002"/>
                </a:lnTo>
                <a:lnTo>
                  <a:pt x="5459043" y="1541495"/>
                </a:lnTo>
                <a:lnTo>
                  <a:pt x="5410255" y="1543013"/>
                </a:lnTo>
                <a:close/>
              </a:path>
            </a:pathLst>
          </a:custGeom>
          <a:solidFill>
            <a:srgbClr val="3B5BA1"/>
          </a:solidFill>
        </p:spPr>
        <p:txBody>
          <a:bodyPr wrap="square" lIns="0" tIns="0" rIns="0" bIns="0" rtlCol="0"/>
          <a:lstStyle/>
          <a:p>
            <a:endParaRPr/>
          </a:p>
        </p:txBody>
      </p:sp>
      <p:grpSp>
        <p:nvGrpSpPr>
          <p:cNvPr id="19" name="object 18"/>
          <p:cNvGrpSpPr/>
          <p:nvPr/>
        </p:nvGrpSpPr>
        <p:grpSpPr>
          <a:xfrm>
            <a:off x="7168996" y="2259975"/>
            <a:ext cx="6181725" cy="1543050"/>
            <a:chOff x="9064633" y="2918626"/>
            <a:chExt cx="6181725" cy="1543050"/>
          </a:xfrm>
        </p:grpSpPr>
        <p:sp>
          <p:nvSpPr>
            <p:cNvPr id="20" name="object 19"/>
            <p:cNvSpPr/>
            <p:nvPr/>
          </p:nvSpPr>
          <p:spPr>
            <a:xfrm>
              <a:off x="9064633" y="2918626"/>
              <a:ext cx="6181725" cy="1543050"/>
            </a:xfrm>
            <a:custGeom>
              <a:avLst/>
              <a:gdLst/>
              <a:ahLst/>
              <a:cxnLst/>
              <a:rect l="l" t="t" r="r" b="b"/>
              <a:pathLst>
                <a:path w="6181725" h="1543050">
                  <a:moveTo>
                    <a:pt x="5410255" y="1543013"/>
                  </a:moveTo>
                  <a:lnTo>
                    <a:pt x="771469" y="1543013"/>
                  </a:lnTo>
                  <a:lnTo>
                    <a:pt x="722680" y="1541495"/>
                  </a:lnTo>
                  <a:lnTo>
                    <a:pt x="674698" y="1537002"/>
                  </a:lnTo>
                  <a:lnTo>
                    <a:pt x="627612" y="1529624"/>
                  </a:lnTo>
                  <a:lnTo>
                    <a:pt x="581513" y="1519451"/>
                  </a:lnTo>
                  <a:lnTo>
                    <a:pt x="536492" y="1506573"/>
                  </a:lnTo>
                  <a:lnTo>
                    <a:pt x="492639" y="1491082"/>
                  </a:lnTo>
                  <a:lnTo>
                    <a:pt x="450044" y="1473067"/>
                  </a:lnTo>
                  <a:lnTo>
                    <a:pt x="408797" y="1452619"/>
                  </a:lnTo>
                  <a:lnTo>
                    <a:pt x="368990" y="1429828"/>
                  </a:lnTo>
                  <a:lnTo>
                    <a:pt x="330712" y="1404785"/>
                  </a:lnTo>
                  <a:lnTo>
                    <a:pt x="294054" y="1377580"/>
                  </a:lnTo>
                  <a:lnTo>
                    <a:pt x="259105" y="1348302"/>
                  </a:lnTo>
                  <a:lnTo>
                    <a:pt x="225958" y="1317044"/>
                  </a:lnTo>
                  <a:lnTo>
                    <a:pt x="194701" y="1283895"/>
                  </a:lnTo>
                  <a:lnTo>
                    <a:pt x="165425" y="1248945"/>
                  </a:lnTo>
                  <a:lnTo>
                    <a:pt x="138221" y="1212285"/>
                  </a:lnTo>
                  <a:lnTo>
                    <a:pt x="113179" y="1174005"/>
                  </a:lnTo>
                  <a:lnTo>
                    <a:pt x="90389" y="1134196"/>
                  </a:lnTo>
                  <a:lnTo>
                    <a:pt x="69942" y="1092947"/>
                  </a:lnTo>
                  <a:lnTo>
                    <a:pt x="51928" y="1050350"/>
                  </a:lnTo>
                  <a:lnTo>
                    <a:pt x="36438" y="1006495"/>
                  </a:lnTo>
                  <a:lnTo>
                    <a:pt x="23561" y="961471"/>
                  </a:lnTo>
                  <a:lnTo>
                    <a:pt x="13388" y="915371"/>
                  </a:lnTo>
                  <a:lnTo>
                    <a:pt x="6010" y="868283"/>
                  </a:lnTo>
                  <a:lnTo>
                    <a:pt x="1517" y="820298"/>
                  </a:lnTo>
                  <a:lnTo>
                    <a:pt x="0" y="771506"/>
                  </a:lnTo>
                  <a:lnTo>
                    <a:pt x="1517" y="722715"/>
                  </a:lnTo>
                  <a:lnTo>
                    <a:pt x="6010" y="674730"/>
                  </a:lnTo>
                  <a:lnTo>
                    <a:pt x="13388" y="627642"/>
                  </a:lnTo>
                  <a:lnTo>
                    <a:pt x="23561" y="581541"/>
                  </a:lnTo>
                  <a:lnTo>
                    <a:pt x="36438" y="536518"/>
                  </a:lnTo>
                  <a:lnTo>
                    <a:pt x="51928" y="492663"/>
                  </a:lnTo>
                  <a:lnTo>
                    <a:pt x="69942" y="450065"/>
                  </a:lnTo>
                  <a:lnTo>
                    <a:pt x="90389" y="408817"/>
                  </a:lnTo>
                  <a:lnTo>
                    <a:pt x="113179" y="369008"/>
                  </a:lnTo>
                  <a:lnTo>
                    <a:pt x="138221" y="330728"/>
                  </a:lnTo>
                  <a:lnTo>
                    <a:pt x="165425" y="294068"/>
                  </a:lnTo>
                  <a:lnTo>
                    <a:pt x="194701" y="259118"/>
                  </a:lnTo>
                  <a:lnTo>
                    <a:pt x="225958" y="225969"/>
                  </a:lnTo>
                  <a:lnTo>
                    <a:pt x="259105" y="194710"/>
                  </a:lnTo>
                  <a:lnTo>
                    <a:pt x="294054" y="165433"/>
                  </a:lnTo>
                  <a:lnTo>
                    <a:pt x="330712" y="138228"/>
                  </a:lnTo>
                  <a:lnTo>
                    <a:pt x="368990" y="113184"/>
                  </a:lnTo>
                  <a:lnTo>
                    <a:pt x="408797" y="90394"/>
                  </a:lnTo>
                  <a:lnTo>
                    <a:pt x="450044" y="69946"/>
                  </a:lnTo>
                  <a:lnTo>
                    <a:pt x="492639" y="51931"/>
                  </a:lnTo>
                  <a:lnTo>
                    <a:pt x="536492" y="36439"/>
                  </a:lnTo>
                  <a:lnTo>
                    <a:pt x="581513" y="23562"/>
                  </a:lnTo>
                  <a:lnTo>
                    <a:pt x="627612" y="13389"/>
                  </a:lnTo>
                  <a:lnTo>
                    <a:pt x="674698" y="6011"/>
                  </a:lnTo>
                  <a:lnTo>
                    <a:pt x="722680" y="1517"/>
                  </a:lnTo>
                  <a:lnTo>
                    <a:pt x="771469" y="0"/>
                  </a:lnTo>
                  <a:lnTo>
                    <a:pt x="5410255" y="0"/>
                  </a:lnTo>
                  <a:lnTo>
                    <a:pt x="5459043" y="1517"/>
                  </a:lnTo>
                  <a:lnTo>
                    <a:pt x="5507026" y="6011"/>
                  </a:lnTo>
                  <a:lnTo>
                    <a:pt x="5554112" y="13389"/>
                  </a:lnTo>
                  <a:lnTo>
                    <a:pt x="5600210" y="23562"/>
                  </a:lnTo>
                  <a:lnTo>
                    <a:pt x="5645232" y="36439"/>
                  </a:lnTo>
                  <a:lnTo>
                    <a:pt x="5689085" y="51931"/>
                  </a:lnTo>
                  <a:lnTo>
                    <a:pt x="5731680" y="69946"/>
                  </a:lnTo>
                  <a:lnTo>
                    <a:pt x="5772926" y="90394"/>
                  </a:lnTo>
                  <a:lnTo>
                    <a:pt x="5812734" y="113184"/>
                  </a:lnTo>
                  <a:lnTo>
                    <a:pt x="5851012" y="138228"/>
                  </a:lnTo>
                  <a:lnTo>
                    <a:pt x="5887670" y="165433"/>
                  </a:lnTo>
                  <a:lnTo>
                    <a:pt x="5922618" y="194710"/>
                  </a:lnTo>
                  <a:lnTo>
                    <a:pt x="5955766" y="225969"/>
                  </a:lnTo>
                  <a:lnTo>
                    <a:pt x="5987023" y="259118"/>
                  </a:lnTo>
                  <a:lnTo>
                    <a:pt x="6016298" y="294068"/>
                  </a:lnTo>
                  <a:lnTo>
                    <a:pt x="6043503" y="330728"/>
                  </a:lnTo>
                  <a:lnTo>
                    <a:pt x="6068545" y="369008"/>
                  </a:lnTo>
                  <a:lnTo>
                    <a:pt x="6091334" y="408817"/>
                  </a:lnTo>
                  <a:lnTo>
                    <a:pt x="6111782" y="450065"/>
                  </a:lnTo>
                  <a:lnTo>
                    <a:pt x="6129796" y="492663"/>
                  </a:lnTo>
                  <a:lnTo>
                    <a:pt x="6145286" y="536518"/>
                  </a:lnTo>
                  <a:lnTo>
                    <a:pt x="6158163" y="581541"/>
                  </a:lnTo>
                  <a:lnTo>
                    <a:pt x="6168335" y="627642"/>
                  </a:lnTo>
                  <a:lnTo>
                    <a:pt x="6175713" y="674730"/>
                  </a:lnTo>
                  <a:lnTo>
                    <a:pt x="6180206" y="722715"/>
                  </a:lnTo>
                  <a:lnTo>
                    <a:pt x="6181724" y="771506"/>
                  </a:lnTo>
                  <a:lnTo>
                    <a:pt x="6180206" y="820298"/>
                  </a:lnTo>
                  <a:lnTo>
                    <a:pt x="6175713" y="868283"/>
                  </a:lnTo>
                  <a:lnTo>
                    <a:pt x="6168335" y="915371"/>
                  </a:lnTo>
                  <a:lnTo>
                    <a:pt x="6158163" y="961471"/>
                  </a:lnTo>
                  <a:lnTo>
                    <a:pt x="6145286" y="1006495"/>
                  </a:lnTo>
                  <a:lnTo>
                    <a:pt x="6129796" y="1050350"/>
                  </a:lnTo>
                  <a:lnTo>
                    <a:pt x="6111782" y="1092947"/>
                  </a:lnTo>
                  <a:lnTo>
                    <a:pt x="6091334" y="1134196"/>
                  </a:lnTo>
                  <a:lnTo>
                    <a:pt x="6068545" y="1174005"/>
                  </a:lnTo>
                  <a:lnTo>
                    <a:pt x="6043503" y="1212285"/>
                  </a:lnTo>
                  <a:lnTo>
                    <a:pt x="6016298" y="1248945"/>
                  </a:lnTo>
                  <a:lnTo>
                    <a:pt x="5987023" y="1283895"/>
                  </a:lnTo>
                  <a:lnTo>
                    <a:pt x="5955766" y="1317044"/>
                  </a:lnTo>
                  <a:lnTo>
                    <a:pt x="5922618" y="1348302"/>
                  </a:lnTo>
                  <a:lnTo>
                    <a:pt x="5887670" y="1377580"/>
                  </a:lnTo>
                  <a:lnTo>
                    <a:pt x="5851012" y="1404785"/>
                  </a:lnTo>
                  <a:lnTo>
                    <a:pt x="5812734" y="1429828"/>
                  </a:lnTo>
                  <a:lnTo>
                    <a:pt x="5772926" y="1452619"/>
                  </a:lnTo>
                  <a:lnTo>
                    <a:pt x="5731680" y="1473067"/>
                  </a:lnTo>
                  <a:lnTo>
                    <a:pt x="5689085" y="1491082"/>
                  </a:lnTo>
                  <a:lnTo>
                    <a:pt x="5645232" y="1506573"/>
                  </a:lnTo>
                  <a:lnTo>
                    <a:pt x="5600210" y="1519451"/>
                  </a:lnTo>
                  <a:lnTo>
                    <a:pt x="5554112" y="1529624"/>
                  </a:lnTo>
                  <a:lnTo>
                    <a:pt x="5507026" y="1537002"/>
                  </a:lnTo>
                  <a:lnTo>
                    <a:pt x="5459043" y="1541495"/>
                  </a:lnTo>
                  <a:lnTo>
                    <a:pt x="5410255" y="1543013"/>
                  </a:lnTo>
                  <a:close/>
                </a:path>
              </a:pathLst>
            </a:custGeom>
            <a:solidFill>
              <a:srgbClr val="3B5BA1"/>
            </a:solidFill>
          </p:spPr>
          <p:txBody>
            <a:bodyPr wrap="square" lIns="0" tIns="0" rIns="0" bIns="0" rtlCol="0"/>
            <a:lstStyle/>
            <a:p>
              <a:endParaRPr/>
            </a:p>
          </p:txBody>
        </p:sp>
        <p:sp>
          <p:nvSpPr>
            <p:cNvPr id="21" name="object 20"/>
            <p:cNvSpPr/>
            <p:nvPr/>
          </p:nvSpPr>
          <p:spPr>
            <a:xfrm>
              <a:off x="9143999" y="2999614"/>
              <a:ext cx="1381125" cy="1381125"/>
            </a:xfrm>
            <a:custGeom>
              <a:avLst/>
              <a:gdLst/>
              <a:ahLst/>
              <a:cxnLst/>
              <a:rect l="l" t="t" r="r" b="b"/>
              <a:pathLst>
                <a:path w="1381125" h="1381125">
                  <a:moveTo>
                    <a:pt x="690562" y="1381124"/>
                  </a:moveTo>
                  <a:lnTo>
                    <a:pt x="643282" y="1379531"/>
                  </a:lnTo>
                  <a:lnTo>
                    <a:pt x="596857" y="1374820"/>
                  </a:lnTo>
                  <a:lnTo>
                    <a:pt x="551390" y="1367095"/>
                  </a:lnTo>
                  <a:lnTo>
                    <a:pt x="506983" y="1356457"/>
                  </a:lnTo>
                  <a:lnTo>
                    <a:pt x="463740" y="1343010"/>
                  </a:lnTo>
                  <a:lnTo>
                    <a:pt x="421764" y="1326857"/>
                  </a:lnTo>
                  <a:lnTo>
                    <a:pt x="381157" y="1308100"/>
                  </a:lnTo>
                  <a:lnTo>
                    <a:pt x="342022" y="1286842"/>
                  </a:lnTo>
                  <a:lnTo>
                    <a:pt x="304462" y="1263187"/>
                  </a:lnTo>
                  <a:lnTo>
                    <a:pt x="268580" y="1237237"/>
                  </a:lnTo>
                  <a:lnTo>
                    <a:pt x="234478" y="1209095"/>
                  </a:lnTo>
                  <a:lnTo>
                    <a:pt x="202261" y="1178863"/>
                  </a:lnTo>
                  <a:lnTo>
                    <a:pt x="172029" y="1146645"/>
                  </a:lnTo>
                  <a:lnTo>
                    <a:pt x="143887" y="1112544"/>
                  </a:lnTo>
                  <a:lnTo>
                    <a:pt x="117937" y="1076662"/>
                  </a:lnTo>
                  <a:lnTo>
                    <a:pt x="94282" y="1039102"/>
                  </a:lnTo>
                  <a:lnTo>
                    <a:pt x="73024" y="999967"/>
                  </a:lnTo>
                  <a:lnTo>
                    <a:pt x="54267" y="959360"/>
                  </a:lnTo>
                  <a:lnTo>
                    <a:pt x="38114" y="917384"/>
                  </a:lnTo>
                  <a:lnTo>
                    <a:pt x="24667" y="874141"/>
                  </a:lnTo>
                  <a:lnTo>
                    <a:pt x="14029" y="829734"/>
                  </a:lnTo>
                  <a:lnTo>
                    <a:pt x="6304" y="784267"/>
                  </a:lnTo>
                  <a:lnTo>
                    <a:pt x="1593" y="737842"/>
                  </a:lnTo>
                  <a:lnTo>
                    <a:pt x="0" y="690562"/>
                  </a:lnTo>
                  <a:lnTo>
                    <a:pt x="1593" y="643282"/>
                  </a:lnTo>
                  <a:lnTo>
                    <a:pt x="6304" y="596857"/>
                  </a:lnTo>
                  <a:lnTo>
                    <a:pt x="14029" y="551390"/>
                  </a:lnTo>
                  <a:lnTo>
                    <a:pt x="24667" y="506983"/>
                  </a:lnTo>
                  <a:lnTo>
                    <a:pt x="38114" y="463740"/>
                  </a:lnTo>
                  <a:lnTo>
                    <a:pt x="54267" y="421764"/>
                  </a:lnTo>
                  <a:lnTo>
                    <a:pt x="73024" y="381157"/>
                  </a:lnTo>
                  <a:lnTo>
                    <a:pt x="94282" y="342022"/>
                  </a:lnTo>
                  <a:lnTo>
                    <a:pt x="117937" y="304462"/>
                  </a:lnTo>
                  <a:lnTo>
                    <a:pt x="143887" y="268580"/>
                  </a:lnTo>
                  <a:lnTo>
                    <a:pt x="172029" y="234478"/>
                  </a:lnTo>
                  <a:lnTo>
                    <a:pt x="202261" y="202261"/>
                  </a:lnTo>
                  <a:lnTo>
                    <a:pt x="234478" y="172029"/>
                  </a:lnTo>
                  <a:lnTo>
                    <a:pt x="268580" y="143887"/>
                  </a:lnTo>
                  <a:lnTo>
                    <a:pt x="304462" y="117937"/>
                  </a:lnTo>
                  <a:lnTo>
                    <a:pt x="342022" y="94282"/>
                  </a:lnTo>
                  <a:lnTo>
                    <a:pt x="381157" y="73024"/>
                  </a:lnTo>
                  <a:lnTo>
                    <a:pt x="421764" y="54267"/>
                  </a:lnTo>
                  <a:lnTo>
                    <a:pt x="463740" y="38114"/>
                  </a:lnTo>
                  <a:lnTo>
                    <a:pt x="506983" y="24667"/>
                  </a:lnTo>
                  <a:lnTo>
                    <a:pt x="551390" y="14029"/>
                  </a:lnTo>
                  <a:lnTo>
                    <a:pt x="596857" y="6304"/>
                  </a:lnTo>
                  <a:lnTo>
                    <a:pt x="643282" y="1593"/>
                  </a:lnTo>
                  <a:lnTo>
                    <a:pt x="690562" y="0"/>
                  </a:lnTo>
                  <a:lnTo>
                    <a:pt x="737842" y="1593"/>
                  </a:lnTo>
                  <a:lnTo>
                    <a:pt x="784267" y="6304"/>
                  </a:lnTo>
                  <a:lnTo>
                    <a:pt x="829734" y="14029"/>
                  </a:lnTo>
                  <a:lnTo>
                    <a:pt x="874141" y="24667"/>
                  </a:lnTo>
                  <a:lnTo>
                    <a:pt x="917384" y="38114"/>
                  </a:lnTo>
                  <a:lnTo>
                    <a:pt x="959360" y="54267"/>
                  </a:lnTo>
                  <a:lnTo>
                    <a:pt x="999967" y="73024"/>
                  </a:lnTo>
                  <a:lnTo>
                    <a:pt x="1039102" y="94282"/>
                  </a:lnTo>
                  <a:lnTo>
                    <a:pt x="1076662" y="117937"/>
                  </a:lnTo>
                  <a:lnTo>
                    <a:pt x="1112544" y="143887"/>
                  </a:lnTo>
                  <a:lnTo>
                    <a:pt x="1146645" y="172029"/>
                  </a:lnTo>
                  <a:lnTo>
                    <a:pt x="1178863" y="202261"/>
                  </a:lnTo>
                  <a:lnTo>
                    <a:pt x="1209095" y="234478"/>
                  </a:lnTo>
                  <a:lnTo>
                    <a:pt x="1237237" y="268580"/>
                  </a:lnTo>
                  <a:lnTo>
                    <a:pt x="1263187" y="304462"/>
                  </a:lnTo>
                  <a:lnTo>
                    <a:pt x="1286842" y="342022"/>
                  </a:lnTo>
                  <a:lnTo>
                    <a:pt x="1308100" y="381157"/>
                  </a:lnTo>
                  <a:lnTo>
                    <a:pt x="1326857" y="421764"/>
                  </a:lnTo>
                  <a:lnTo>
                    <a:pt x="1343010" y="463740"/>
                  </a:lnTo>
                  <a:lnTo>
                    <a:pt x="1356457" y="506983"/>
                  </a:lnTo>
                  <a:lnTo>
                    <a:pt x="1367095" y="551390"/>
                  </a:lnTo>
                  <a:lnTo>
                    <a:pt x="1374820" y="596857"/>
                  </a:lnTo>
                  <a:lnTo>
                    <a:pt x="1379531" y="643282"/>
                  </a:lnTo>
                  <a:lnTo>
                    <a:pt x="1381124" y="690562"/>
                  </a:lnTo>
                  <a:lnTo>
                    <a:pt x="1379531" y="737842"/>
                  </a:lnTo>
                  <a:lnTo>
                    <a:pt x="1374820" y="784267"/>
                  </a:lnTo>
                  <a:lnTo>
                    <a:pt x="1367095" y="829734"/>
                  </a:lnTo>
                  <a:lnTo>
                    <a:pt x="1356457" y="874141"/>
                  </a:lnTo>
                  <a:lnTo>
                    <a:pt x="1343010" y="917384"/>
                  </a:lnTo>
                  <a:lnTo>
                    <a:pt x="1326857" y="959360"/>
                  </a:lnTo>
                  <a:lnTo>
                    <a:pt x="1308100" y="999967"/>
                  </a:lnTo>
                  <a:lnTo>
                    <a:pt x="1286842" y="1039102"/>
                  </a:lnTo>
                  <a:lnTo>
                    <a:pt x="1263187" y="1076662"/>
                  </a:lnTo>
                  <a:lnTo>
                    <a:pt x="1237237" y="1112544"/>
                  </a:lnTo>
                  <a:lnTo>
                    <a:pt x="1209095" y="1146645"/>
                  </a:lnTo>
                  <a:lnTo>
                    <a:pt x="1178863" y="1178863"/>
                  </a:lnTo>
                  <a:lnTo>
                    <a:pt x="1146645" y="1209095"/>
                  </a:lnTo>
                  <a:lnTo>
                    <a:pt x="1112544" y="1237237"/>
                  </a:lnTo>
                  <a:lnTo>
                    <a:pt x="1076662" y="1263187"/>
                  </a:lnTo>
                  <a:lnTo>
                    <a:pt x="1039102" y="1286842"/>
                  </a:lnTo>
                  <a:lnTo>
                    <a:pt x="999967" y="1308100"/>
                  </a:lnTo>
                  <a:lnTo>
                    <a:pt x="959360" y="1326857"/>
                  </a:lnTo>
                  <a:lnTo>
                    <a:pt x="917384" y="1343010"/>
                  </a:lnTo>
                  <a:lnTo>
                    <a:pt x="874141" y="1356457"/>
                  </a:lnTo>
                  <a:lnTo>
                    <a:pt x="829734" y="1367095"/>
                  </a:lnTo>
                  <a:lnTo>
                    <a:pt x="784267" y="1374820"/>
                  </a:lnTo>
                  <a:lnTo>
                    <a:pt x="737842" y="1379531"/>
                  </a:lnTo>
                  <a:lnTo>
                    <a:pt x="690562" y="1381124"/>
                  </a:lnTo>
                  <a:close/>
                </a:path>
              </a:pathLst>
            </a:custGeom>
            <a:solidFill>
              <a:srgbClr val="EFCF41"/>
            </a:solidFill>
          </p:spPr>
          <p:txBody>
            <a:bodyPr wrap="square" lIns="0" tIns="0" rIns="0" bIns="0" rtlCol="0"/>
            <a:lstStyle/>
            <a:p>
              <a:endParaRPr/>
            </a:p>
          </p:txBody>
        </p:sp>
        <p:sp>
          <p:nvSpPr>
            <p:cNvPr id="22" name="object 21"/>
            <p:cNvSpPr/>
            <p:nvPr/>
          </p:nvSpPr>
          <p:spPr>
            <a:xfrm>
              <a:off x="9214612" y="3070227"/>
              <a:ext cx="1238250" cy="1238250"/>
            </a:xfrm>
            <a:custGeom>
              <a:avLst/>
              <a:gdLst/>
              <a:ahLst/>
              <a:cxnLst/>
              <a:rect l="l" t="t" r="r" b="b"/>
              <a:pathLst>
                <a:path w="1238250" h="1238250">
                  <a:moveTo>
                    <a:pt x="619125" y="1238250"/>
                  </a:moveTo>
                  <a:lnTo>
                    <a:pt x="570740" y="1236387"/>
                  </a:lnTo>
                  <a:lnTo>
                    <a:pt x="523374" y="1230890"/>
                  </a:lnTo>
                  <a:lnTo>
                    <a:pt x="477165" y="1221898"/>
                  </a:lnTo>
                  <a:lnTo>
                    <a:pt x="432249" y="1209547"/>
                  </a:lnTo>
                  <a:lnTo>
                    <a:pt x="388764" y="1193976"/>
                  </a:lnTo>
                  <a:lnTo>
                    <a:pt x="346849" y="1175321"/>
                  </a:lnTo>
                  <a:lnTo>
                    <a:pt x="306640" y="1153721"/>
                  </a:lnTo>
                  <a:lnTo>
                    <a:pt x="268276" y="1129313"/>
                  </a:lnTo>
                  <a:lnTo>
                    <a:pt x="231893" y="1102235"/>
                  </a:lnTo>
                  <a:lnTo>
                    <a:pt x="197631" y="1072624"/>
                  </a:lnTo>
                  <a:lnTo>
                    <a:pt x="165625" y="1040618"/>
                  </a:lnTo>
                  <a:lnTo>
                    <a:pt x="136014" y="1006356"/>
                  </a:lnTo>
                  <a:lnTo>
                    <a:pt x="108936" y="969973"/>
                  </a:lnTo>
                  <a:lnTo>
                    <a:pt x="84528" y="931609"/>
                  </a:lnTo>
                  <a:lnTo>
                    <a:pt x="62928" y="891400"/>
                  </a:lnTo>
                  <a:lnTo>
                    <a:pt x="44273" y="849485"/>
                  </a:lnTo>
                  <a:lnTo>
                    <a:pt x="28702" y="806000"/>
                  </a:lnTo>
                  <a:lnTo>
                    <a:pt x="16351" y="761084"/>
                  </a:lnTo>
                  <a:lnTo>
                    <a:pt x="7359" y="714875"/>
                  </a:lnTo>
                  <a:lnTo>
                    <a:pt x="1862" y="667509"/>
                  </a:lnTo>
                  <a:lnTo>
                    <a:pt x="0" y="619125"/>
                  </a:lnTo>
                  <a:lnTo>
                    <a:pt x="1862" y="570740"/>
                  </a:lnTo>
                  <a:lnTo>
                    <a:pt x="7359" y="523374"/>
                  </a:lnTo>
                  <a:lnTo>
                    <a:pt x="16351" y="477165"/>
                  </a:lnTo>
                  <a:lnTo>
                    <a:pt x="28702" y="432249"/>
                  </a:lnTo>
                  <a:lnTo>
                    <a:pt x="44273" y="388764"/>
                  </a:lnTo>
                  <a:lnTo>
                    <a:pt x="62928" y="346849"/>
                  </a:lnTo>
                  <a:lnTo>
                    <a:pt x="84528" y="306640"/>
                  </a:lnTo>
                  <a:lnTo>
                    <a:pt x="108936" y="268276"/>
                  </a:lnTo>
                  <a:lnTo>
                    <a:pt x="136014" y="231893"/>
                  </a:lnTo>
                  <a:lnTo>
                    <a:pt x="165625" y="197631"/>
                  </a:lnTo>
                  <a:lnTo>
                    <a:pt x="197631" y="165625"/>
                  </a:lnTo>
                  <a:lnTo>
                    <a:pt x="231893" y="136014"/>
                  </a:lnTo>
                  <a:lnTo>
                    <a:pt x="268276" y="108936"/>
                  </a:lnTo>
                  <a:lnTo>
                    <a:pt x="306640" y="84528"/>
                  </a:lnTo>
                  <a:lnTo>
                    <a:pt x="346849" y="62928"/>
                  </a:lnTo>
                  <a:lnTo>
                    <a:pt x="388764" y="44273"/>
                  </a:lnTo>
                  <a:lnTo>
                    <a:pt x="432249" y="28702"/>
                  </a:lnTo>
                  <a:lnTo>
                    <a:pt x="477165" y="16351"/>
                  </a:lnTo>
                  <a:lnTo>
                    <a:pt x="523374" y="7359"/>
                  </a:lnTo>
                  <a:lnTo>
                    <a:pt x="570740" y="1862"/>
                  </a:lnTo>
                  <a:lnTo>
                    <a:pt x="619125" y="0"/>
                  </a:lnTo>
                  <a:lnTo>
                    <a:pt x="667509" y="1862"/>
                  </a:lnTo>
                  <a:lnTo>
                    <a:pt x="714875" y="7359"/>
                  </a:lnTo>
                  <a:lnTo>
                    <a:pt x="761084" y="16351"/>
                  </a:lnTo>
                  <a:lnTo>
                    <a:pt x="806000" y="28702"/>
                  </a:lnTo>
                  <a:lnTo>
                    <a:pt x="849485" y="44273"/>
                  </a:lnTo>
                  <a:lnTo>
                    <a:pt x="891400" y="62928"/>
                  </a:lnTo>
                  <a:lnTo>
                    <a:pt x="931609" y="84528"/>
                  </a:lnTo>
                  <a:lnTo>
                    <a:pt x="969973" y="108936"/>
                  </a:lnTo>
                  <a:lnTo>
                    <a:pt x="1006356" y="136014"/>
                  </a:lnTo>
                  <a:lnTo>
                    <a:pt x="1040618" y="165625"/>
                  </a:lnTo>
                  <a:lnTo>
                    <a:pt x="1072624" y="197631"/>
                  </a:lnTo>
                  <a:lnTo>
                    <a:pt x="1102235" y="231893"/>
                  </a:lnTo>
                  <a:lnTo>
                    <a:pt x="1129313" y="268276"/>
                  </a:lnTo>
                  <a:lnTo>
                    <a:pt x="1153721" y="306640"/>
                  </a:lnTo>
                  <a:lnTo>
                    <a:pt x="1175321" y="346849"/>
                  </a:lnTo>
                  <a:lnTo>
                    <a:pt x="1193976" y="388764"/>
                  </a:lnTo>
                  <a:lnTo>
                    <a:pt x="1209547" y="432249"/>
                  </a:lnTo>
                  <a:lnTo>
                    <a:pt x="1221898" y="477165"/>
                  </a:lnTo>
                  <a:lnTo>
                    <a:pt x="1230890" y="523374"/>
                  </a:lnTo>
                  <a:lnTo>
                    <a:pt x="1236387" y="570740"/>
                  </a:lnTo>
                  <a:lnTo>
                    <a:pt x="1238250" y="619125"/>
                  </a:lnTo>
                  <a:lnTo>
                    <a:pt x="1236387" y="667509"/>
                  </a:lnTo>
                  <a:lnTo>
                    <a:pt x="1230890" y="714875"/>
                  </a:lnTo>
                  <a:lnTo>
                    <a:pt x="1221898" y="761084"/>
                  </a:lnTo>
                  <a:lnTo>
                    <a:pt x="1209547" y="806000"/>
                  </a:lnTo>
                  <a:lnTo>
                    <a:pt x="1193976" y="849485"/>
                  </a:lnTo>
                  <a:lnTo>
                    <a:pt x="1175321" y="891400"/>
                  </a:lnTo>
                  <a:lnTo>
                    <a:pt x="1153721" y="931609"/>
                  </a:lnTo>
                  <a:lnTo>
                    <a:pt x="1129313" y="969973"/>
                  </a:lnTo>
                  <a:lnTo>
                    <a:pt x="1102235" y="1006356"/>
                  </a:lnTo>
                  <a:lnTo>
                    <a:pt x="1072624" y="1040618"/>
                  </a:lnTo>
                  <a:lnTo>
                    <a:pt x="1040618" y="1072624"/>
                  </a:lnTo>
                  <a:lnTo>
                    <a:pt x="1006356" y="1102235"/>
                  </a:lnTo>
                  <a:lnTo>
                    <a:pt x="969973" y="1129313"/>
                  </a:lnTo>
                  <a:lnTo>
                    <a:pt x="931609" y="1153721"/>
                  </a:lnTo>
                  <a:lnTo>
                    <a:pt x="891400" y="1175321"/>
                  </a:lnTo>
                  <a:lnTo>
                    <a:pt x="849485" y="1193976"/>
                  </a:lnTo>
                  <a:lnTo>
                    <a:pt x="806000" y="1209547"/>
                  </a:lnTo>
                  <a:lnTo>
                    <a:pt x="761084" y="1221898"/>
                  </a:lnTo>
                  <a:lnTo>
                    <a:pt x="714875" y="1230890"/>
                  </a:lnTo>
                  <a:lnTo>
                    <a:pt x="667509" y="1236387"/>
                  </a:lnTo>
                  <a:lnTo>
                    <a:pt x="619125" y="1238250"/>
                  </a:lnTo>
                  <a:close/>
                </a:path>
              </a:pathLst>
            </a:custGeom>
            <a:solidFill>
              <a:srgbClr val="FFFFFF"/>
            </a:solidFill>
          </p:spPr>
          <p:txBody>
            <a:bodyPr wrap="square" lIns="0" tIns="0" rIns="0" bIns="0" rtlCol="0"/>
            <a:lstStyle/>
            <a:p>
              <a:endParaRPr/>
            </a:p>
          </p:txBody>
        </p:sp>
      </p:grpSp>
      <p:grpSp>
        <p:nvGrpSpPr>
          <p:cNvPr id="24" name="object 22"/>
          <p:cNvGrpSpPr/>
          <p:nvPr/>
        </p:nvGrpSpPr>
        <p:grpSpPr>
          <a:xfrm>
            <a:off x="8264661" y="4130469"/>
            <a:ext cx="1381125" cy="1381125"/>
            <a:chOff x="10679427" y="5231366"/>
            <a:chExt cx="1381125" cy="1381125"/>
          </a:xfrm>
        </p:grpSpPr>
        <p:sp>
          <p:nvSpPr>
            <p:cNvPr id="26" name="object 23"/>
            <p:cNvSpPr/>
            <p:nvPr/>
          </p:nvSpPr>
          <p:spPr>
            <a:xfrm>
              <a:off x="10679427" y="5231366"/>
              <a:ext cx="1381125" cy="1381125"/>
            </a:xfrm>
            <a:custGeom>
              <a:avLst/>
              <a:gdLst/>
              <a:ahLst/>
              <a:cxnLst/>
              <a:rect l="l" t="t" r="r" b="b"/>
              <a:pathLst>
                <a:path w="1381125" h="1381125">
                  <a:moveTo>
                    <a:pt x="690562" y="1381124"/>
                  </a:moveTo>
                  <a:lnTo>
                    <a:pt x="643282" y="1379531"/>
                  </a:lnTo>
                  <a:lnTo>
                    <a:pt x="596857" y="1374820"/>
                  </a:lnTo>
                  <a:lnTo>
                    <a:pt x="551390" y="1367095"/>
                  </a:lnTo>
                  <a:lnTo>
                    <a:pt x="506983" y="1356457"/>
                  </a:lnTo>
                  <a:lnTo>
                    <a:pt x="463740" y="1343010"/>
                  </a:lnTo>
                  <a:lnTo>
                    <a:pt x="421764" y="1326857"/>
                  </a:lnTo>
                  <a:lnTo>
                    <a:pt x="381157" y="1308100"/>
                  </a:lnTo>
                  <a:lnTo>
                    <a:pt x="342022" y="1286842"/>
                  </a:lnTo>
                  <a:lnTo>
                    <a:pt x="304462" y="1263187"/>
                  </a:lnTo>
                  <a:lnTo>
                    <a:pt x="268580" y="1237237"/>
                  </a:lnTo>
                  <a:lnTo>
                    <a:pt x="234478" y="1209095"/>
                  </a:lnTo>
                  <a:lnTo>
                    <a:pt x="202261" y="1178863"/>
                  </a:lnTo>
                  <a:lnTo>
                    <a:pt x="172029" y="1146645"/>
                  </a:lnTo>
                  <a:lnTo>
                    <a:pt x="143887" y="1112544"/>
                  </a:lnTo>
                  <a:lnTo>
                    <a:pt x="117937" y="1076662"/>
                  </a:lnTo>
                  <a:lnTo>
                    <a:pt x="94282" y="1039102"/>
                  </a:lnTo>
                  <a:lnTo>
                    <a:pt x="73024" y="999967"/>
                  </a:lnTo>
                  <a:lnTo>
                    <a:pt x="54267" y="959360"/>
                  </a:lnTo>
                  <a:lnTo>
                    <a:pt x="38114" y="917384"/>
                  </a:lnTo>
                  <a:lnTo>
                    <a:pt x="24667" y="874141"/>
                  </a:lnTo>
                  <a:lnTo>
                    <a:pt x="14029" y="829734"/>
                  </a:lnTo>
                  <a:lnTo>
                    <a:pt x="6304" y="784267"/>
                  </a:lnTo>
                  <a:lnTo>
                    <a:pt x="1593" y="737842"/>
                  </a:lnTo>
                  <a:lnTo>
                    <a:pt x="0" y="690562"/>
                  </a:lnTo>
                  <a:lnTo>
                    <a:pt x="1593" y="643282"/>
                  </a:lnTo>
                  <a:lnTo>
                    <a:pt x="6304" y="596857"/>
                  </a:lnTo>
                  <a:lnTo>
                    <a:pt x="14029" y="551390"/>
                  </a:lnTo>
                  <a:lnTo>
                    <a:pt x="24667" y="506983"/>
                  </a:lnTo>
                  <a:lnTo>
                    <a:pt x="38114" y="463740"/>
                  </a:lnTo>
                  <a:lnTo>
                    <a:pt x="54267" y="421764"/>
                  </a:lnTo>
                  <a:lnTo>
                    <a:pt x="73024" y="381157"/>
                  </a:lnTo>
                  <a:lnTo>
                    <a:pt x="94282" y="342022"/>
                  </a:lnTo>
                  <a:lnTo>
                    <a:pt x="117937" y="304462"/>
                  </a:lnTo>
                  <a:lnTo>
                    <a:pt x="143887" y="268580"/>
                  </a:lnTo>
                  <a:lnTo>
                    <a:pt x="172029" y="234478"/>
                  </a:lnTo>
                  <a:lnTo>
                    <a:pt x="202261" y="202261"/>
                  </a:lnTo>
                  <a:lnTo>
                    <a:pt x="234478" y="172029"/>
                  </a:lnTo>
                  <a:lnTo>
                    <a:pt x="268580" y="143887"/>
                  </a:lnTo>
                  <a:lnTo>
                    <a:pt x="304462" y="117937"/>
                  </a:lnTo>
                  <a:lnTo>
                    <a:pt x="342022" y="94282"/>
                  </a:lnTo>
                  <a:lnTo>
                    <a:pt x="381157" y="73024"/>
                  </a:lnTo>
                  <a:lnTo>
                    <a:pt x="421764" y="54267"/>
                  </a:lnTo>
                  <a:lnTo>
                    <a:pt x="463740" y="38114"/>
                  </a:lnTo>
                  <a:lnTo>
                    <a:pt x="506983" y="24667"/>
                  </a:lnTo>
                  <a:lnTo>
                    <a:pt x="551390" y="14029"/>
                  </a:lnTo>
                  <a:lnTo>
                    <a:pt x="596857" y="6304"/>
                  </a:lnTo>
                  <a:lnTo>
                    <a:pt x="643282" y="1593"/>
                  </a:lnTo>
                  <a:lnTo>
                    <a:pt x="690562" y="0"/>
                  </a:lnTo>
                  <a:lnTo>
                    <a:pt x="737842" y="1593"/>
                  </a:lnTo>
                  <a:lnTo>
                    <a:pt x="784267" y="6304"/>
                  </a:lnTo>
                  <a:lnTo>
                    <a:pt x="829734" y="14029"/>
                  </a:lnTo>
                  <a:lnTo>
                    <a:pt x="874141" y="24667"/>
                  </a:lnTo>
                  <a:lnTo>
                    <a:pt x="917384" y="38114"/>
                  </a:lnTo>
                  <a:lnTo>
                    <a:pt x="959360" y="54267"/>
                  </a:lnTo>
                  <a:lnTo>
                    <a:pt x="999967" y="73024"/>
                  </a:lnTo>
                  <a:lnTo>
                    <a:pt x="1039102" y="94282"/>
                  </a:lnTo>
                  <a:lnTo>
                    <a:pt x="1076662" y="117937"/>
                  </a:lnTo>
                  <a:lnTo>
                    <a:pt x="1112544" y="143887"/>
                  </a:lnTo>
                  <a:lnTo>
                    <a:pt x="1146645" y="172029"/>
                  </a:lnTo>
                  <a:lnTo>
                    <a:pt x="1178863" y="202261"/>
                  </a:lnTo>
                  <a:lnTo>
                    <a:pt x="1209095" y="234478"/>
                  </a:lnTo>
                  <a:lnTo>
                    <a:pt x="1237237" y="268580"/>
                  </a:lnTo>
                  <a:lnTo>
                    <a:pt x="1263187" y="304462"/>
                  </a:lnTo>
                  <a:lnTo>
                    <a:pt x="1286842" y="342022"/>
                  </a:lnTo>
                  <a:lnTo>
                    <a:pt x="1308100" y="381157"/>
                  </a:lnTo>
                  <a:lnTo>
                    <a:pt x="1326857" y="421764"/>
                  </a:lnTo>
                  <a:lnTo>
                    <a:pt x="1343010" y="463740"/>
                  </a:lnTo>
                  <a:lnTo>
                    <a:pt x="1356457" y="506983"/>
                  </a:lnTo>
                  <a:lnTo>
                    <a:pt x="1367095" y="551390"/>
                  </a:lnTo>
                  <a:lnTo>
                    <a:pt x="1374820" y="596857"/>
                  </a:lnTo>
                  <a:lnTo>
                    <a:pt x="1379531" y="643282"/>
                  </a:lnTo>
                  <a:lnTo>
                    <a:pt x="1381124" y="690562"/>
                  </a:lnTo>
                  <a:lnTo>
                    <a:pt x="1379531" y="737842"/>
                  </a:lnTo>
                  <a:lnTo>
                    <a:pt x="1374820" y="784267"/>
                  </a:lnTo>
                  <a:lnTo>
                    <a:pt x="1367095" y="829734"/>
                  </a:lnTo>
                  <a:lnTo>
                    <a:pt x="1356457" y="874141"/>
                  </a:lnTo>
                  <a:lnTo>
                    <a:pt x="1343010" y="917384"/>
                  </a:lnTo>
                  <a:lnTo>
                    <a:pt x="1326857" y="959360"/>
                  </a:lnTo>
                  <a:lnTo>
                    <a:pt x="1308100" y="999967"/>
                  </a:lnTo>
                  <a:lnTo>
                    <a:pt x="1286842" y="1039102"/>
                  </a:lnTo>
                  <a:lnTo>
                    <a:pt x="1263187" y="1076662"/>
                  </a:lnTo>
                  <a:lnTo>
                    <a:pt x="1237237" y="1112544"/>
                  </a:lnTo>
                  <a:lnTo>
                    <a:pt x="1209095" y="1146645"/>
                  </a:lnTo>
                  <a:lnTo>
                    <a:pt x="1178863" y="1178863"/>
                  </a:lnTo>
                  <a:lnTo>
                    <a:pt x="1146645" y="1209095"/>
                  </a:lnTo>
                  <a:lnTo>
                    <a:pt x="1112544" y="1237237"/>
                  </a:lnTo>
                  <a:lnTo>
                    <a:pt x="1076662" y="1263187"/>
                  </a:lnTo>
                  <a:lnTo>
                    <a:pt x="1039102" y="1286842"/>
                  </a:lnTo>
                  <a:lnTo>
                    <a:pt x="999967" y="1308100"/>
                  </a:lnTo>
                  <a:lnTo>
                    <a:pt x="959360" y="1326857"/>
                  </a:lnTo>
                  <a:lnTo>
                    <a:pt x="917384" y="1343010"/>
                  </a:lnTo>
                  <a:lnTo>
                    <a:pt x="874141" y="1356457"/>
                  </a:lnTo>
                  <a:lnTo>
                    <a:pt x="829734" y="1367095"/>
                  </a:lnTo>
                  <a:lnTo>
                    <a:pt x="784267" y="1374820"/>
                  </a:lnTo>
                  <a:lnTo>
                    <a:pt x="737842" y="1379531"/>
                  </a:lnTo>
                  <a:lnTo>
                    <a:pt x="690562" y="1381124"/>
                  </a:lnTo>
                  <a:close/>
                </a:path>
              </a:pathLst>
            </a:custGeom>
            <a:solidFill>
              <a:srgbClr val="EFCF41"/>
            </a:solidFill>
          </p:spPr>
          <p:txBody>
            <a:bodyPr wrap="square" lIns="0" tIns="0" rIns="0" bIns="0" rtlCol="0"/>
            <a:lstStyle/>
            <a:p>
              <a:endParaRPr/>
            </a:p>
          </p:txBody>
        </p:sp>
        <p:sp>
          <p:nvSpPr>
            <p:cNvPr id="27" name="object 24"/>
            <p:cNvSpPr/>
            <p:nvPr/>
          </p:nvSpPr>
          <p:spPr>
            <a:xfrm>
              <a:off x="10750040" y="5301979"/>
              <a:ext cx="1238250" cy="1238250"/>
            </a:xfrm>
            <a:custGeom>
              <a:avLst/>
              <a:gdLst/>
              <a:ahLst/>
              <a:cxnLst/>
              <a:rect l="l" t="t" r="r" b="b"/>
              <a:pathLst>
                <a:path w="1238250" h="1238250">
                  <a:moveTo>
                    <a:pt x="619125" y="1238250"/>
                  </a:moveTo>
                  <a:lnTo>
                    <a:pt x="570740" y="1236387"/>
                  </a:lnTo>
                  <a:lnTo>
                    <a:pt x="523374" y="1230890"/>
                  </a:lnTo>
                  <a:lnTo>
                    <a:pt x="477165" y="1221898"/>
                  </a:lnTo>
                  <a:lnTo>
                    <a:pt x="432249" y="1209547"/>
                  </a:lnTo>
                  <a:lnTo>
                    <a:pt x="388764" y="1193976"/>
                  </a:lnTo>
                  <a:lnTo>
                    <a:pt x="346849" y="1175321"/>
                  </a:lnTo>
                  <a:lnTo>
                    <a:pt x="306640" y="1153721"/>
                  </a:lnTo>
                  <a:lnTo>
                    <a:pt x="268276" y="1129313"/>
                  </a:lnTo>
                  <a:lnTo>
                    <a:pt x="231893" y="1102235"/>
                  </a:lnTo>
                  <a:lnTo>
                    <a:pt x="197631" y="1072624"/>
                  </a:lnTo>
                  <a:lnTo>
                    <a:pt x="165625" y="1040618"/>
                  </a:lnTo>
                  <a:lnTo>
                    <a:pt x="136014" y="1006356"/>
                  </a:lnTo>
                  <a:lnTo>
                    <a:pt x="108936" y="969973"/>
                  </a:lnTo>
                  <a:lnTo>
                    <a:pt x="84528" y="931609"/>
                  </a:lnTo>
                  <a:lnTo>
                    <a:pt x="62928" y="891400"/>
                  </a:lnTo>
                  <a:lnTo>
                    <a:pt x="44273" y="849485"/>
                  </a:lnTo>
                  <a:lnTo>
                    <a:pt x="28702" y="806000"/>
                  </a:lnTo>
                  <a:lnTo>
                    <a:pt x="16351" y="761084"/>
                  </a:lnTo>
                  <a:lnTo>
                    <a:pt x="7359" y="714875"/>
                  </a:lnTo>
                  <a:lnTo>
                    <a:pt x="1862" y="667509"/>
                  </a:lnTo>
                  <a:lnTo>
                    <a:pt x="0" y="619125"/>
                  </a:lnTo>
                  <a:lnTo>
                    <a:pt x="1862" y="570740"/>
                  </a:lnTo>
                  <a:lnTo>
                    <a:pt x="7359" y="523374"/>
                  </a:lnTo>
                  <a:lnTo>
                    <a:pt x="16351" y="477165"/>
                  </a:lnTo>
                  <a:lnTo>
                    <a:pt x="28702" y="432249"/>
                  </a:lnTo>
                  <a:lnTo>
                    <a:pt x="44273" y="388764"/>
                  </a:lnTo>
                  <a:lnTo>
                    <a:pt x="62928" y="346849"/>
                  </a:lnTo>
                  <a:lnTo>
                    <a:pt x="84528" y="306640"/>
                  </a:lnTo>
                  <a:lnTo>
                    <a:pt x="108936" y="268276"/>
                  </a:lnTo>
                  <a:lnTo>
                    <a:pt x="136014" y="231893"/>
                  </a:lnTo>
                  <a:lnTo>
                    <a:pt x="165625" y="197631"/>
                  </a:lnTo>
                  <a:lnTo>
                    <a:pt x="197631" y="165625"/>
                  </a:lnTo>
                  <a:lnTo>
                    <a:pt x="231893" y="136014"/>
                  </a:lnTo>
                  <a:lnTo>
                    <a:pt x="268276" y="108936"/>
                  </a:lnTo>
                  <a:lnTo>
                    <a:pt x="306640" y="84528"/>
                  </a:lnTo>
                  <a:lnTo>
                    <a:pt x="346849" y="62928"/>
                  </a:lnTo>
                  <a:lnTo>
                    <a:pt x="388764" y="44273"/>
                  </a:lnTo>
                  <a:lnTo>
                    <a:pt x="432249" y="28702"/>
                  </a:lnTo>
                  <a:lnTo>
                    <a:pt x="477165" y="16351"/>
                  </a:lnTo>
                  <a:lnTo>
                    <a:pt x="523374" y="7359"/>
                  </a:lnTo>
                  <a:lnTo>
                    <a:pt x="570740" y="1862"/>
                  </a:lnTo>
                  <a:lnTo>
                    <a:pt x="619125" y="0"/>
                  </a:lnTo>
                  <a:lnTo>
                    <a:pt x="667509" y="1862"/>
                  </a:lnTo>
                  <a:lnTo>
                    <a:pt x="714875" y="7359"/>
                  </a:lnTo>
                  <a:lnTo>
                    <a:pt x="761084" y="16351"/>
                  </a:lnTo>
                  <a:lnTo>
                    <a:pt x="806000" y="28702"/>
                  </a:lnTo>
                  <a:lnTo>
                    <a:pt x="849485" y="44273"/>
                  </a:lnTo>
                  <a:lnTo>
                    <a:pt x="891400" y="62928"/>
                  </a:lnTo>
                  <a:lnTo>
                    <a:pt x="931609" y="84528"/>
                  </a:lnTo>
                  <a:lnTo>
                    <a:pt x="969973" y="108936"/>
                  </a:lnTo>
                  <a:lnTo>
                    <a:pt x="1006356" y="136014"/>
                  </a:lnTo>
                  <a:lnTo>
                    <a:pt x="1040618" y="165625"/>
                  </a:lnTo>
                  <a:lnTo>
                    <a:pt x="1072624" y="197631"/>
                  </a:lnTo>
                  <a:lnTo>
                    <a:pt x="1102235" y="231893"/>
                  </a:lnTo>
                  <a:lnTo>
                    <a:pt x="1129313" y="268276"/>
                  </a:lnTo>
                  <a:lnTo>
                    <a:pt x="1153721" y="306640"/>
                  </a:lnTo>
                  <a:lnTo>
                    <a:pt x="1175321" y="346849"/>
                  </a:lnTo>
                  <a:lnTo>
                    <a:pt x="1193976" y="388764"/>
                  </a:lnTo>
                  <a:lnTo>
                    <a:pt x="1209547" y="432249"/>
                  </a:lnTo>
                  <a:lnTo>
                    <a:pt x="1221898" y="477165"/>
                  </a:lnTo>
                  <a:lnTo>
                    <a:pt x="1230890" y="523374"/>
                  </a:lnTo>
                  <a:lnTo>
                    <a:pt x="1236387" y="570740"/>
                  </a:lnTo>
                  <a:lnTo>
                    <a:pt x="1238250" y="619125"/>
                  </a:lnTo>
                  <a:lnTo>
                    <a:pt x="1236387" y="667509"/>
                  </a:lnTo>
                  <a:lnTo>
                    <a:pt x="1230890" y="714875"/>
                  </a:lnTo>
                  <a:lnTo>
                    <a:pt x="1221898" y="761084"/>
                  </a:lnTo>
                  <a:lnTo>
                    <a:pt x="1209547" y="806000"/>
                  </a:lnTo>
                  <a:lnTo>
                    <a:pt x="1193976" y="849485"/>
                  </a:lnTo>
                  <a:lnTo>
                    <a:pt x="1175321" y="891400"/>
                  </a:lnTo>
                  <a:lnTo>
                    <a:pt x="1153721" y="931609"/>
                  </a:lnTo>
                  <a:lnTo>
                    <a:pt x="1129313" y="969973"/>
                  </a:lnTo>
                  <a:lnTo>
                    <a:pt x="1102235" y="1006356"/>
                  </a:lnTo>
                  <a:lnTo>
                    <a:pt x="1072624" y="1040618"/>
                  </a:lnTo>
                  <a:lnTo>
                    <a:pt x="1040618" y="1072624"/>
                  </a:lnTo>
                  <a:lnTo>
                    <a:pt x="1006356" y="1102235"/>
                  </a:lnTo>
                  <a:lnTo>
                    <a:pt x="969973" y="1129313"/>
                  </a:lnTo>
                  <a:lnTo>
                    <a:pt x="931609" y="1153721"/>
                  </a:lnTo>
                  <a:lnTo>
                    <a:pt x="891400" y="1175321"/>
                  </a:lnTo>
                  <a:lnTo>
                    <a:pt x="849485" y="1193976"/>
                  </a:lnTo>
                  <a:lnTo>
                    <a:pt x="806000" y="1209547"/>
                  </a:lnTo>
                  <a:lnTo>
                    <a:pt x="761084" y="1221898"/>
                  </a:lnTo>
                  <a:lnTo>
                    <a:pt x="714875" y="1230890"/>
                  </a:lnTo>
                  <a:lnTo>
                    <a:pt x="667509" y="1236387"/>
                  </a:lnTo>
                  <a:lnTo>
                    <a:pt x="619125" y="1238250"/>
                  </a:lnTo>
                  <a:close/>
                </a:path>
              </a:pathLst>
            </a:custGeom>
            <a:solidFill>
              <a:srgbClr val="FFFFFF"/>
            </a:solidFill>
          </p:spPr>
          <p:txBody>
            <a:bodyPr wrap="square" lIns="0" tIns="0" rIns="0" bIns="0" rtlCol="0"/>
            <a:lstStyle/>
            <a:p>
              <a:endParaRPr/>
            </a:p>
          </p:txBody>
        </p:sp>
      </p:grpSp>
      <p:grpSp>
        <p:nvGrpSpPr>
          <p:cNvPr id="28" name="object 25"/>
          <p:cNvGrpSpPr/>
          <p:nvPr/>
        </p:nvGrpSpPr>
        <p:grpSpPr>
          <a:xfrm>
            <a:off x="7748864" y="6011020"/>
            <a:ext cx="1381125" cy="1381125"/>
            <a:chOff x="9144000" y="7241483"/>
            <a:chExt cx="1381125" cy="1381125"/>
          </a:xfrm>
        </p:grpSpPr>
        <p:sp>
          <p:nvSpPr>
            <p:cNvPr id="29" name="object 26"/>
            <p:cNvSpPr/>
            <p:nvPr/>
          </p:nvSpPr>
          <p:spPr>
            <a:xfrm>
              <a:off x="9144000" y="7241483"/>
              <a:ext cx="1381125" cy="1381125"/>
            </a:xfrm>
            <a:custGeom>
              <a:avLst/>
              <a:gdLst/>
              <a:ahLst/>
              <a:cxnLst/>
              <a:rect l="l" t="t" r="r" b="b"/>
              <a:pathLst>
                <a:path w="1381125" h="1381125">
                  <a:moveTo>
                    <a:pt x="690562" y="1381124"/>
                  </a:moveTo>
                  <a:lnTo>
                    <a:pt x="643282" y="1379531"/>
                  </a:lnTo>
                  <a:lnTo>
                    <a:pt x="596857" y="1374820"/>
                  </a:lnTo>
                  <a:lnTo>
                    <a:pt x="551390" y="1367095"/>
                  </a:lnTo>
                  <a:lnTo>
                    <a:pt x="506983" y="1356457"/>
                  </a:lnTo>
                  <a:lnTo>
                    <a:pt x="463740" y="1343010"/>
                  </a:lnTo>
                  <a:lnTo>
                    <a:pt x="421764" y="1326857"/>
                  </a:lnTo>
                  <a:lnTo>
                    <a:pt x="381157" y="1308100"/>
                  </a:lnTo>
                  <a:lnTo>
                    <a:pt x="342022" y="1286842"/>
                  </a:lnTo>
                  <a:lnTo>
                    <a:pt x="304462" y="1263187"/>
                  </a:lnTo>
                  <a:lnTo>
                    <a:pt x="268580" y="1237237"/>
                  </a:lnTo>
                  <a:lnTo>
                    <a:pt x="234478" y="1209095"/>
                  </a:lnTo>
                  <a:lnTo>
                    <a:pt x="202261" y="1178863"/>
                  </a:lnTo>
                  <a:lnTo>
                    <a:pt x="172029" y="1146645"/>
                  </a:lnTo>
                  <a:lnTo>
                    <a:pt x="143887" y="1112544"/>
                  </a:lnTo>
                  <a:lnTo>
                    <a:pt x="117937" y="1076662"/>
                  </a:lnTo>
                  <a:lnTo>
                    <a:pt x="94282" y="1039102"/>
                  </a:lnTo>
                  <a:lnTo>
                    <a:pt x="73024" y="999967"/>
                  </a:lnTo>
                  <a:lnTo>
                    <a:pt x="54267" y="959360"/>
                  </a:lnTo>
                  <a:lnTo>
                    <a:pt x="38114" y="917384"/>
                  </a:lnTo>
                  <a:lnTo>
                    <a:pt x="24667" y="874141"/>
                  </a:lnTo>
                  <a:lnTo>
                    <a:pt x="14029" y="829734"/>
                  </a:lnTo>
                  <a:lnTo>
                    <a:pt x="6304" y="784267"/>
                  </a:lnTo>
                  <a:lnTo>
                    <a:pt x="1593" y="737842"/>
                  </a:lnTo>
                  <a:lnTo>
                    <a:pt x="0" y="690562"/>
                  </a:lnTo>
                  <a:lnTo>
                    <a:pt x="1593" y="643282"/>
                  </a:lnTo>
                  <a:lnTo>
                    <a:pt x="6304" y="596857"/>
                  </a:lnTo>
                  <a:lnTo>
                    <a:pt x="14029" y="551390"/>
                  </a:lnTo>
                  <a:lnTo>
                    <a:pt x="24667" y="506983"/>
                  </a:lnTo>
                  <a:lnTo>
                    <a:pt x="38114" y="463740"/>
                  </a:lnTo>
                  <a:lnTo>
                    <a:pt x="54267" y="421764"/>
                  </a:lnTo>
                  <a:lnTo>
                    <a:pt x="73024" y="381157"/>
                  </a:lnTo>
                  <a:lnTo>
                    <a:pt x="94282" y="342022"/>
                  </a:lnTo>
                  <a:lnTo>
                    <a:pt x="117937" y="304462"/>
                  </a:lnTo>
                  <a:lnTo>
                    <a:pt x="143887" y="268580"/>
                  </a:lnTo>
                  <a:lnTo>
                    <a:pt x="172029" y="234478"/>
                  </a:lnTo>
                  <a:lnTo>
                    <a:pt x="202261" y="202261"/>
                  </a:lnTo>
                  <a:lnTo>
                    <a:pt x="234478" y="172029"/>
                  </a:lnTo>
                  <a:lnTo>
                    <a:pt x="268580" y="143887"/>
                  </a:lnTo>
                  <a:lnTo>
                    <a:pt x="304462" y="117937"/>
                  </a:lnTo>
                  <a:lnTo>
                    <a:pt x="342022" y="94282"/>
                  </a:lnTo>
                  <a:lnTo>
                    <a:pt x="381157" y="73024"/>
                  </a:lnTo>
                  <a:lnTo>
                    <a:pt x="421764" y="54267"/>
                  </a:lnTo>
                  <a:lnTo>
                    <a:pt x="463740" y="38114"/>
                  </a:lnTo>
                  <a:lnTo>
                    <a:pt x="506983" y="24667"/>
                  </a:lnTo>
                  <a:lnTo>
                    <a:pt x="551390" y="14029"/>
                  </a:lnTo>
                  <a:lnTo>
                    <a:pt x="596857" y="6304"/>
                  </a:lnTo>
                  <a:lnTo>
                    <a:pt x="643282" y="1593"/>
                  </a:lnTo>
                  <a:lnTo>
                    <a:pt x="690562" y="0"/>
                  </a:lnTo>
                  <a:lnTo>
                    <a:pt x="737842" y="1593"/>
                  </a:lnTo>
                  <a:lnTo>
                    <a:pt x="784267" y="6304"/>
                  </a:lnTo>
                  <a:lnTo>
                    <a:pt x="829734" y="14029"/>
                  </a:lnTo>
                  <a:lnTo>
                    <a:pt x="874141" y="24667"/>
                  </a:lnTo>
                  <a:lnTo>
                    <a:pt x="917384" y="38114"/>
                  </a:lnTo>
                  <a:lnTo>
                    <a:pt x="959360" y="54267"/>
                  </a:lnTo>
                  <a:lnTo>
                    <a:pt x="999967" y="73024"/>
                  </a:lnTo>
                  <a:lnTo>
                    <a:pt x="1039102" y="94282"/>
                  </a:lnTo>
                  <a:lnTo>
                    <a:pt x="1076662" y="117937"/>
                  </a:lnTo>
                  <a:lnTo>
                    <a:pt x="1112544" y="143887"/>
                  </a:lnTo>
                  <a:lnTo>
                    <a:pt x="1146645" y="172029"/>
                  </a:lnTo>
                  <a:lnTo>
                    <a:pt x="1178863" y="202261"/>
                  </a:lnTo>
                  <a:lnTo>
                    <a:pt x="1209095" y="234478"/>
                  </a:lnTo>
                  <a:lnTo>
                    <a:pt x="1237237" y="268580"/>
                  </a:lnTo>
                  <a:lnTo>
                    <a:pt x="1263187" y="304462"/>
                  </a:lnTo>
                  <a:lnTo>
                    <a:pt x="1286842" y="342022"/>
                  </a:lnTo>
                  <a:lnTo>
                    <a:pt x="1308100" y="381157"/>
                  </a:lnTo>
                  <a:lnTo>
                    <a:pt x="1326857" y="421764"/>
                  </a:lnTo>
                  <a:lnTo>
                    <a:pt x="1343010" y="463740"/>
                  </a:lnTo>
                  <a:lnTo>
                    <a:pt x="1356457" y="506983"/>
                  </a:lnTo>
                  <a:lnTo>
                    <a:pt x="1367095" y="551390"/>
                  </a:lnTo>
                  <a:lnTo>
                    <a:pt x="1374820" y="596857"/>
                  </a:lnTo>
                  <a:lnTo>
                    <a:pt x="1379531" y="643282"/>
                  </a:lnTo>
                  <a:lnTo>
                    <a:pt x="1381124" y="690562"/>
                  </a:lnTo>
                  <a:lnTo>
                    <a:pt x="1379531" y="737842"/>
                  </a:lnTo>
                  <a:lnTo>
                    <a:pt x="1374820" y="784267"/>
                  </a:lnTo>
                  <a:lnTo>
                    <a:pt x="1367095" y="829734"/>
                  </a:lnTo>
                  <a:lnTo>
                    <a:pt x="1356457" y="874141"/>
                  </a:lnTo>
                  <a:lnTo>
                    <a:pt x="1343010" y="917384"/>
                  </a:lnTo>
                  <a:lnTo>
                    <a:pt x="1326857" y="959360"/>
                  </a:lnTo>
                  <a:lnTo>
                    <a:pt x="1308100" y="999967"/>
                  </a:lnTo>
                  <a:lnTo>
                    <a:pt x="1286842" y="1039102"/>
                  </a:lnTo>
                  <a:lnTo>
                    <a:pt x="1263187" y="1076662"/>
                  </a:lnTo>
                  <a:lnTo>
                    <a:pt x="1237237" y="1112544"/>
                  </a:lnTo>
                  <a:lnTo>
                    <a:pt x="1209095" y="1146645"/>
                  </a:lnTo>
                  <a:lnTo>
                    <a:pt x="1178863" y="1178863"/>
                  </a:lnTo>
                  <a:lnTo>
                    <a:pt x="1146645" y="1209095"/>
                  </a:lnTo>
                  <a:lnTo>
                    <a:pt x="1112544" y="1237237"/>
                  </a:lnTo>
                  <a:lnTo>
                    <a:pt x="1076662" y="1263187"/>
                  </a:lnTo>
                  <a:lnTo>
                    <a:pt x="1039102" y="1286842"/>
                  </a:lnTo>
                  <a:lnTo>
                    <a:pt x="999967" y="1308100"/>
                  </a:lnTo>
                  <a:lnTo>
                    <a:pt x="959360" y="1326857"/>
                  </a:lnTo>
                  <a:lnTo>
                    <a:pt x="917384" y="1343010"/>
                  </a:lnTo>
                  <a:lnTo>
                    <a:pt x="874141" y="1356457"/>
                  </a:lnTo>
                  <a:lnTo>
                    <a:pt x="829734" y="1367095"/>
                  </a:lnTo>
                  <a:lnTo>
                    <a:pt x="784267" y="1374820"/>
                  </a:lnTo>
                  <a:lnTo>
                    <a:pt x="737842" y="1379531"/>
                  </a:lnTo>
                  <a:lnTo>
                    <a:pt x="690562" y="1381124"/>
                  </a:lnTo>
                  <a:close/>
                </a:path>
              </a:pathLst>
            </a:custGeom>
            <a:solidFill>
              <a:srgbClr val="EFCF41"/>
            </a:solidFill>
          </p:spPr>
          <p:txBody>
            <a:bodyPr wrap="square" lIns="0" tIns="0" rIns="0" bIns="0" rtlCol="0"/>
            <a:lstStyle/>
            <a:p>
              <a:endParaRPr/>
            </a:p>
          </p:txBody>
        </p:sp>
        <p:sp>
          <p:nvSpPr>
            <p:cNvPr id="30" name="object 27"/>
            <p:cNvSpPr/>
            <p:nvPr/>
          </p:nvSpPr>
          <p:spPr>
            <a:xfrm>
              <a:off x="9214613" y="7312099"/>
              <a:ext cx="1238250" cy="1238250"/>
            </a:xfrm>
            <a:custGeom>
              <a:avLst/>
              <a:gdLst/>
              <a:ahLst/>
              <a:cxnLst/>
              <a:rect l="l" t="t" r="r" b="b"/>
              <a:pathLst>
                <a:path w="1238250" h="1238250">
                  <a:moveTo>
                    <a:pt x="619125" y="1238250"/>
                  </a:moveTo>
                  <a:lnTo>
                    <a:pt x="570740" y="1236387"/>
                  </a:lnTo>
                  <a:lnTo>
                    <a:pt x="523374" y="1230890"/>
                  </a:lnTo>
                  <a:lnTo>
                    <a:pt x="477165" y="1221898"/>
                  </a:lnTo>
                  <a:lnTo>
                    <a:pt x="432249" y="1209547"/>
                  </a:lnTo>
                  <a:lnTo>
                    <a:pt x="388764" y="1193976"/>
                  </a:lnTo>
                  <a:lnTo>
                    <a:pt x="346849" y="1175321"/>
                  </a:lnTo>
                  <a:lnTo>
                    <a:pt x="306640" y="1153721"/>
                  </a:lnTo>
                  <a:lnTo>
                    <a:pt x="268276" y="1129313"/>
                  </a:lnTo>
                  <a:lnTo>
                    <a:pt x="231893" y="1102235"/>
                  </a:lnTo>
                  <a:lnTo>
                    <a:pt x="197631" y="1072624"/>
                  </a:lnTo>
                  <a:lnTo>
                    <a:pt x="165625" y="1040618"/>
                  </a:lnTo>
                  <a:lnTo>
                    <a:pt x="136014" y="1006356"/>
                  </a:lnTo>
                  <a:lnTo>
                    <a:pt x="108936" y="969973"/>
                  </a:lnTo>
                  <a:lnTo>
                    <a:pt x="84528" y="931609"/>
                  </a:lnTo>
                  <a:lnTo>
                    <a:pt x="62928" y="891400"/>
                  </a:lnTo>
                  <a:lnTo>
                    <a:pt x="44273" y="849485"/>
                  </a:lnTo>
                  <a:lnTo>
                    <a:pt x="28702" y="806000"/>
                  </a:lnTo>
                  <a:lnTo>
                    <a:pt x="16351" y="761084"/>
                  </a:lnTo>
                  <a:lnTo>
                    <a:pt x="7359" y="714875"/>
                  </a:lnTo>
                  <a:lnTo>
                    <a:pt x="1862" y="667509"/>
                  </a:lnTo>
                  <a:lnTo>
                    <a:pt x="0" y="619125"/>
                  </a:lnTo>
                  <a:lnTo>
                    <a:pt x="1862" y="570740"/>
                  </a:lnTo>
                  <a:lnTo>
                    <a:pt x="7359" y="523374"/>
                  </a:lnTo>
                  <a:lnTo>
                    <a:pt x="16351" y="477165"/>
                  </a:lnTo>
                  <a:lnTo>
                    <a:pt x="28702" y="432249"/>
                  </a:lnTo>
                  <a:lnTo>
                    <a:pt x="44273" y="388764"/>
                  </a:lnTo>
                  <a:lnTo>
                    <a:pt x="62928" y="346849"/>
                  </a:lnTo>
                  <a:lnTo>
                    <a:pt x="84528" y="306640"/>
                  </a:lnTo>
                  <a:lnTo>
                    <a:pt x="108936" y="268276"/>
                  </a:lnTo>
                  <a:lnTo>
                    <a:pt x="136014" y="231893"/>
                  </a:lnTo>
                  <a:lnTo>
                    <a:pt x="165625" y="197631"/>
                  </a:lnTo>
                  <a:lnTo>
                    <a:pt x="197631" y="165625"/>
                  </a:lnTo>
                  <a:lnTo>
                    <a:pt x="231893" y="136014"/>
                  </a:lnTo>
                  <a:lnTo>
                    <a:pt x="268276" y="108936"/>
                  </a:lnTo>
                  <a:lnTo>
                    <a:pt x="306640" y="84528"/>
                  </a:lnTo>
                  <a:lnTo>
                    <a:pt x="346849" y="62928"/>
                  </a:lnTo>
                  <a:lnTo>
                    <a:pt x="388764" y="44273"/>
                  </a:lnTo>
                  <a:lnTo>
                    <a:pt x="432249" y="28702"/>
                  </a:lnTo>
                  <a:lnTo>
                    <a:pt x="477165" y="16351"/>
                  </a:lnTo>
                  <a:lnTo>
                    <a:pt x="523374" y="7359"/>
                  </a:lnTo>
                  <a:lnTo>
                    <a:pt x="570740" y="1862"/>
                  </a:lnTo>
                  <a:lnTo>
                    <a:pt x="619125" y="0"/>
                  </a:lnTo>
                  <a:lnTo>
                    <a:pt x="667509" y="1862"/>
                  </a:lnTo>
                  <a:lnTo>
                    <a:pt x="714875" y="7359"/>
                  </a:lnTo>
                  <a:lnTo>
                    <a:pt x="761084" y="16351"/>
                  </a:lnTo>
                  <a:lnTo>
                    <a:pt x="806000" y="28702"/>
                  </a:lnTo>
                  <a:lnTo>
                    <a:pt x="849485" y="44273"/>
                  </a:lnTo>
                  <a:lnTo>
                    <a:pt x="891400" y="62928"/>
                  </a:lnTo>
                  <a:lnTo>
                    <a:pt x="931609" y="84528"/>
                  </a:lnTo>
                  <a:lnTo>
                    <a:pt x="969973" y="108936"/>
                  </a:lnTo>
                  <a:lnTo>
                    <a:pt x="1006356" y="136014"/>
                  </a:lnTo>
                  <a:lnTo>
                    <a:pt x="1040618" y="165625"/>
                  </a:lnTo>
                  <a:lnTo>
                    <a:pt x="1072624" y="197631"/>
                  </a:lnTo>
                  <a:lnTo>
                    <a:pt x="1102235" y="231893"/>
                  </a:lnTo>
                  <a:lnTo>
                    <a:pt x="1129313" y="268276"/>
                  </a:lnTo>
                  <a:lnTo>
                    <a:pt x="1153721" y="306640"/>
                  </a:lnTo>
                  <a:lnTo>
                    <a:pt x="1175321" y="346849"/>
                  </a:lnTo>
                  <a:lnTo>
                    <a:pt x="1193976" y="388764"/>
                  </a:lnTo>
                  <a:lnTo>
                    <a:pt x="1209547" y="432249"/>
                  </a:lnTo>
                  <a:lnTo>
                    <a:pt x="1221898" y="477165"/>
                  </a:lnTo>
                  <a:lnTo>
                    <a:pt x="1230890" y="523374"/>
                  </a:lnTo>
                  <a:lnTo>
                    <a:pt x="1236387" y="570740"/>
                  </a:lnTo>
                  <a:lnTo>
                    <a:pt x="1238250" y="619125"/>
                  </a:lnTo>
                  <a:lnTo>
                    <a:pt x="1236387" y="667509"/>
                  </a:lnTo>
                  <a:lnTo>
                    <a:pt x="1230890" y="714875"/>
                  </a:lnTo>
                  <a:lnTo>
                    <a:pt x="1221898" y="761084"/>
                  </a:lnTo>
                  <a:lnTo>
                    <a:pt x="1209547" y="806000"/>
                  </a:lnTo>
                  <a:lnTo>
                    <a:pt x="1193976" y="849485"/>
                  </a:lnTo>
                  <a:lnTo>
                    <a:pt x="1175321" y="891400"/>
                  </a:lnTo>
                  <a:lnTo>
                    <a:pt x="1153721" y="931609"/>
                  </a:lnTo>
                  <a:lnTo>
                    <a:pt x="1129313" y="969973"/>
                  </a:lnTo>
                  <a:lnTo>
                    <a:pt x="1102235" y="1006356"/>
                  </a:lnTo>
                  <a:lnTo>
                    <a:pt x="1072624" y="1040618"/>
                  </a:lnTo>
                  <a:lnTo>
                    <a:pt x="1040618" y="1072624"/>
                  </a:lnTo>
                  <a:lnTo>
                    <a:pt x="1006356" y="1102235"/>
                  </a:lnTo>
                  <a:lnTo>
                    <a:pt x="969973" y="1129313"/>
                  </a:lnTo>
                  <a:lnTo>
                    <a:pt x="931609" y="1153721"/>
                  </a:lnTo>
                  <a:lnTo>
                    <a:pt x="891400" y="1175321"/>
                  </a:lnTo>
                  <a:lnTo>
                    <a:pt x="849485" y="1193976"/>
                  </a:lnTo>
                  <a:lnTo>
                    <a:pt x="806000" y="1209547"/>
                  </a:lnTo>
                  <a:lnTo>
                    <a:pt x="761084" y="1221898"/>
                  </a:lnTo>
                  <a:lnTo>
                    <a:pt x="714875" y="1230890"/>
                  </a:lnTo>
                  <a:lnTo>
                    <a:pt x="667509" y="1236387"/>
                  </a:lnTo>
                  <a:lnTo>
                    <a:pt x="619125" y="1238250"/>
                  </a:lnTo>
                  <a:close/>
                </a:path>
              </a:pathLst>
            </a:custGeom>
            <a:solidFill>
              <a:srgbClr val="FFFFFF"/>
            </a:solidFill>
          </p:spPr>
          <p:txBody>
            <a:bodyPr wrap="square" lIns="0" tIns="0" rIns="0" bIns="0" rtlCol="0"/>
            <a:lstStyle/>
            <a:p>
              <a:endParaRPr/>
            </a:p>
          </p:txBody>
        </p:sp>
      </p:grpSp>
      <p:sp>
        <p:nvSpPr>
          <p:cNvPr id="40" name="object 37"/>
          <p:cNvSpPr/>
          <p:nvPr/>
        </p:nvSpPr>
        <p:spPr>
          <a:xfrm>
            <a:off x="8771534" y="4650170"/>
            <a:ext cx="133350" cy="132080"/>
          </a:xfrm>
          <a:custGeom>
            <a:avLst/>
            <a:gdLst/>
            <a:ahLst/>
            <a:cxnLst/>
            <a:rect l="l" t="t" r="r" b="b"/>
            <a:pathLst>
              <a:path w="133350" h="132079">
                <a:moveTo>
                  <a:pt x="132867" y="10185"/>
                </a:moveTo>
                <a:lnTo>
                  <a:pt x="122669" y="0"/>
                </a:lnTo>
                <a:lnTo>
                  <a:pt x="114439" y="0"/>
                </a:lnTo>
                <a:lnTo>
                  <a:pt x="66433" y="47967"/>
                </a:lnTo>
                <a:lnTo>
                  <a:pt x="18427" y="0"/>
                </a:lnTo>
                <a:lnTo>
                  <a:pt x="10185" y="0"/>
                </a:lnTo>
                <a:lnTo>
                  <a:pt x="0" y="10185"/>
                </a:lnTo>
                <a:lnTo>
                  <a:pt x="0" y="18415"/>
                </a:lnTo>
                <a:lnTo>
                  <a:pt x="48006" y="66370"/>
                </a:lnTo>
                <a:lnTo>
                  <a:pt x="0" y="114325"/>
                </a:lnTo>
                <a:lnTo>
                  <a:pt x="0" y="122555"/>
                </a:lnTo>
                <a:lnTo>
                  <a:pt x="7632" y="130175"/>
                </a:lnTo>
                <a:lnTo>
                  <a:pt x="10972" y="131457"/>
                </a:lnTo>
                <a:lnTo>
                  <a:pt x="14312" y="131457"/>
                </a:lnTo>
                <a:lnTo>
                  <a:pt x="17640" y="131457"/>
                </a:lnTo>
                <a:lnTo>
                  <a:pt x="20980" y="130175"/>
                </a:lnTo>
                <a:lnTo>
                  <a:pt x="66433" y="84785"/>
                </a:lnTo>
                <a:lnTo>
                  <a:pt x="111887" y="130175"/>
                </a:lnTo>
                <a:lnTo>
                  <a:pt x="115214" y="131457"/>
                </a:lnTo>
                <a:lnTo>
                  <a:pt x="118554" y="131457"/>
                </a:lnTo>
                <a:lnTo>
                  <a:pt x="121894" y="131457"/>
                </a:lnTo>
                <a:lnTo>
                  <a:pt x="125222" y="130175"/>
                </a:lnTo>
                <a:lnTo>
                  <a:pt x="132867" y="122555"/>
                </a:lnTo>
                <a:lnTo>
                  <a:pt x="132867" y="114325"/>
                </a:lnTo>
                <a:lnTo>
                  <a:pt x="84848" y="66370"/>
                </a:lnTo>
                <a:lnTo>
                  <a:pt x="132867" y="18415"/>
                </a:lnTo>
                <a:lnTo>
                  <a:pt x="132867" y="10185"/>
                </a:lnTo>
                <a:close/>
              </a:path>
            </a:pathLst>
          </a:custGeom>
          <a:solidFill>
            <a:srgbClr val="3B5BA1"/>
          </a:solidFill>
        </p:spPr>
        <p:txBody>
          <a:bodyPr wrap="square" lIns="0" tIns="0" rIns="0" bIns="0" rtlCol="0"/>
          <a:lstStyle/>
          <a:p>
            <a:endParaRPr/>
          </a:p>
        </p:txBody>
      </p:sp>
      <p:pic>
        <p:nvPicPr>
          <p:cNvPr id="41" name="object 38"/>
          <p:cNvPicPr/>
          <p:nvPr/>
        </p:nvPicPr>
        <p:blipFill>
          <a:blip r:embed="rId4" cstate="print"/>
          <a:stretch>
            <a:fillRect/>
          </a:stretch>
        </p:blipFill>
        <p:spPr>
          <a:xfrm>
            <a:off x="9058215" y="5014658"/>
            <a:ext cx="80737" cy="79380"/>
          </a:xfrm>
          <a:prstGeom prst="rect">
            <a:avLst/>
          </a:prstGeom>
        </p:spPr>
      </p:pic>
      <p:pic>
        <p:nvPicPr>
          <p:cNvPr id="42" name="object 39"/>
          <p:cNvPicPr/>
          <p:nvPr/>
        </p:nvPicPr>
        <p:blipFill>
          <a:blip r:embed="rId5" cstate="print"/>
          <a:stretch>
            <a:fillRect/>
          </a:stretch>
        </p:blipFill>
        <p:spPr>
          <a:xfrm>
            <a:off x="8798879" y="4963864"/>
            <a:ext cx="104245" cy="104139"/>
          </a:xfrm>
          <a:prstGeom prst="rect">
            <a:avLst/>
          </a:prstGeom>
        </p:spPr>
      </p:pic>
      <p:sp>
        <p:nvSpPr>
          <p:cNvPr id="43" name="object 40"/>
          <p:cNvSpPr/>
          <p:nvPr/>
        </p:nvSpPr>
        <p:spPr>
          <a:xfrm>
            <a:off x="8837968" y="4676205"/>
            <a:ext cx="274955" cy="288290"/>
          </a:xfrm>
          <a:custGeom>
            <a:avLst/>
            <a:gdLst/>
            <a:ahLst/>
            <a:cxnLst/>
            <a:rect l="l" t="t" r="r" b="b"/>
            <a:pathLst>
              <a:path w="274954" h="288289">
                <a:moveTo>
                  <a:pt x="273646" y="235597"/>
                </a:moveTo>
                <a:lnTo>
                  <a:pt x="269544" y="215341"/>
                </a:lnTo>
                <a:lnTo>
                  <a:pt x="265633" y="209562"/>
                </a:lnTo>
                <a:lnTo>
                  <a:pt x="258356" y="198793"/>
                </a:lnTo>
                <a:lnTo>
                  <a:pt x="247586" y="191528"/>
                </a:lnTo>
                <a:lnTo>
                  <a:pt x="247586" y="235597"/>
                </a:lnTo>
                <a:lnTo>
                  <a:pt x="245529" y="245719"/>
                </a:lnTo>
                <a:lnTo>
                  <a:pt x="239941" y="254000"/>
                </a:lnTo>
                <a:lnTo>
                  <a:pt x="231660" y="259575"/>
                </a:lnTo>
                <a:lnTo>
                  <a:pt x="221513" y="261632"/>
                </a:lnTo>
                <a:lnTo>
                  <a:pt x="211378" y="259575"/>
                </a:lnTo>
                <a:lnTo>
                  <a:pt x="203098" y="254000"/>
                </a:lnTo>
                <a:lnTo>
                  <a:pt x="197510" y="245719"/>
                </a:lnTo>
                <a:lnTo>
                  <a:pt x="195453" y="235597"/>
                </a:lnTo>
                <a:lnTo>
                  <a:pt x="197510" y="225475"/>
                </a:lnTo>
                <a:lnTo>
                  <a:pt x="203098" y="217195"/>
                </a:lnTo>
                <a:lnTo>
                  <a:pt x="211378" y="211607"/>
                </a:lnTo>
                <a:lnTo>
                  <a:pt x="221513" y="209562"/>
                </a:lnTo>
                <a:lnTo>
                  <a:pt x="231660" y="211607"/>
                </a:lnTo>
                <a:lnTo>
                  <a:pt x="239941" y="217195"/>
                </a:lnTo>
                <a:lnTo>
                  <a:pt x="245529" y="225475"/>
                </a:lnTo>
                <a:lnTo>
                  <a:pt x="247586" y="235597"/>
                </a:lnTo>
                <a:lnTo>
                  <a:pt x="247586" y="191528"/>
                </a:lnTo>
                <a:lnTo>
                  <a:pt x="241795" y="187617"/>
                </a:lnTo>
                <a:lnTo>
                  <a:pt x="221513" y="183527"/>
                </a:lnTo>
                <a:lnTo>
                  <a:pt x="201244" y="187617"/>
                </a:lnTo>
                <a:lnTo>
                  <a:pt x="184683" y="198793"/>
                </a:lnTo>
                <a:lnTo>
                  <a:pt x="173494" y="215341"/>
                </a:lnTo>
                <a:lnTo>
                  <a:pt x="169392" y="235597"/>
                </a:lnTo>
                <a:lnTo>
                  <a:pt x="173494" y="255841"/>
                </a:lnTo>
                <a:lnTo>
                  <a:pt x="184683" y="272402"/>
                </a:lnTo>
                <a:lnTo>
                  <a:pt x="201244" y="283565"/>
                </a:lnTo>
                <a:lnTo>
                  <a:pt x="221513" y="287667"/>
                </a:lnTo>
                <a:lnTo>
                  <a:pt x="241795" y="283565"/>
                </a:lnTo>
                <a:lnTo>
                  <a:pt x="258356" y="272402"/>
                </a:lnTo>
                <a:lnTo>
                  <a:pt x="265633" y="261632"/>
                </a:lnTo>
                <a:lnTo>
                  <a:pt x="269544" y="255841"/>
                </a:lnTo>
                <a:lnTo>
                  <a:pt x="273646" y="235597"/>
                </a:lnTo>
                <a:close/>
              </a:path>
              <a:path w="274954" h="288289">
                <a:moveTo>
                  <a:pt x="274916" y="62255"/>
                </a:moveTo>
                <a:lnTo>
                  <a:pt x="221513" y="8902"/>
                </a:lnTo>
                <a:lnTo>
                  <a:pt x="221513" y="7099"/>
                </a:lnTo>
                <a:lnTo>
                  <a:pt x="215684" y="1282"/>
                </a:lnTo>
                <a:lnTo>
                  <a:pt x="213893" y="1282"/>
                </a:lnTo>
                <a:lnTo>
                  <a:pt x="212610" y="0"/>
                </a:lnTo>
                <a:lnTo>
                  <a:pt x="204368" y="0"/>
                </a:lnTo>
                <a:lnTo>
                  <a:pt x="203073" y="1282"/>
                </a:lnTo>
                <a:lnTo>
                  <a:pt x="201295" y="1282"/>
                </a:lnTo>
                <a:lnTo>
                  <a:pt x="195453" y="7099"/>
                </a:lnTo>
                <a:lnTo>
                  <a:pt x="195453" y="8915"/>
                </a:lnTo>
                <a:lnTo>
                  <a:pt x="142062" y="62255"/>
                </a:lnTo>
                <a:lnTo>
                  <a:pt x="142062" y="70485"/>
                </a:lnTo>
                <a:lnTo>
                  <a:pt x="152247" y="80657"/>
                </a:lnTo>
                <a:lnTo>
                  <a:pt x="160489" y="80657"/>
                </a:lnTo>
                <a:lnTo>
                  <a:pt x="190550" y="50622"/>
                </a:lnTo>
                <a:lnTo>
                  <a:pt x="188925" y="62687"/>
                </a:lnTo>
                <a:lnTo>
                  <a:pt x="170510" y="106210"/>
                </a:lnTo>
                <a:lnTo>
                  <a:pt x="141973" y="143103"/>
                </a:lnTo>
                <a:lnTo>
                  <a:pt x="105029" y="171627"/>
                </a:lnTo>
                <a:lnTo>
                  <a:pt x="61468" y="190017"/>
                </a:lnTo>
                <a:lnTo>
                  <a:pt x="13030" y="196545"/>
                </a:lnTo>
                <a:lnTo>
                  <a:pt x="5842" y="196545"/>
                </a:lnTo>
                <a:lnTo>
                  <a:pt x="0" y="202361"/>
                </a:lnTo>
                <a:lnTo>
                  <a:pt x="0" y="216763"/>
                </a:lnTo>
                <a:lnTo>
                  <a:pt x="5842" y="222580"/>
                </a:lnTo>
                <a:lnTo>
                  <a:pt x="13030" y="222580"/>
                </a:lnTo>
                <a:lnTo>
                  <a:pt x="60769" y="217068"/>
                </a:lnTo>
                <a:lnTo>
                  <a:pt x="104635" y="201371"/>
                </a:lnTo>
                <a:lnTo>
                  <a:pt x="143344" y="176758"/>
                </a:lnTo>
                <a:lnTo>
                  <a:pt x="175653" y="144487"/>
                </a:lnTo>
                <a:lnTo>
                  <a:pt x="200291" y="105816"/>
                </a:lnTo>
                <a:lnTo>
                  <a:pt x="216001" y="61988"/>
                </a:lnTo>
                <a:lnTo>
                  <a:pt x="218249" y="42468"/>
                </a:lnTo>
                <a:lnTo>
                  <a:pt x="253936" y="78105"/>
                </a:lnTo>
                <a:lnTo>
                  <a:pt x="257276" y="79387"/>
                </a:lnTo>
                <a:lnTo>
                  <a:pt x="260616" y="79387"/>
                </a:lnTo>
                <a:lnTo>
                  <a:pt x="263944" y="79387"/>
                </a:lnTo>
                <a:lnTo>
                  <a:pt x="267284" y="78105"/>
                </a:lnTo>
                <a:lnTo>
                  <a:pt x="274916" y="70485"/>
                </a:lnTo>
                <a:lnTo>
                  <a:pt x="274916" y="62255"/>
                </a:lnTo>
                <a:close/>
              </a:path>
            </a:pathLst>
          </a:custGeom>
          <a:solidFill>
            <a:srgbClr val="3B5BA1"/>
          </a:solidFill>
        </p:spPr>
        <p:txBody>
          <a:bodyPr wrap="square" lIns="0" tIns="0" rIns="0" bIns="0" rtlCol="0"/>
          <a:lstStyle/>
          <a:p>
            <a:endParaRPr/>
          </a:p>
        </p:txBody>
      </p:sp>
      <p:grpSp>
        <p:nvGrpSpPr>
          <p:cNvPr id="44" name="object 41"/>
          <p:cNvGrpSpPr/>
          <p:nvPr/>
        </p:nvGrpSpPr>
        <p:grpSpPr>
          <a:xfrm>
            <a:off x="8655542" y="4430146"/>
            <a:ext cx="599440" cy="781050"/>
            <a:chOff x="11070308" y="5531043"/>
            <a:chExt cx="599440" cy="781050"/>
          </a:xfrm>
        </p:grpSpPr>
        <p:sp>
          <p:nvSpPr>
            <p:cNvPr id="45" name="object 42"/>
            <p:cNvSpPr/>
            <p:nvPr/>
          </p:nvSpPr>
          <p:spPr>
            <a:xfrm>
              <a:off x="11070298" y="5531052"/>
              <a:ext cx="599440" cy="781050"/>
            </a:xfrm>
            <a:custGeom>
              <a:avLst/>
              <a:gdLst/>
              <a:ahLst/>
              <a:cxnLst/>
              <a:rect l="l" t="t" r="r" b="b"/>
              <a:pathLst>
                <a:path w="599440" h="781050">
                  <a:moveTo>
                    <a:pt x="599414" y="130175"/>
                  </a:moveTo>
                  <a:lnTo>
                    <a:pt x="594283" y="104863"/>
                  </a:lnTo>
                  <a:lnTo>
                    <a:pt x="585000" y="91122"/>
                  </a:lnTo>
                  <a:lnTo>
                    <a:pt x="580313" y="84175"/>
                  </a:lnTo>
                  <a:lnTo>
                    <a:pt x="573354" y="79489"/>
                  </a:lnTo>
                  <a:lnTo>
                    <a:pt x="573354" y="130175"/>
                  </a:lnTo>
                  <a:lnTo>
                    <a:pt x="573354" y="715962"/>
                  </a:lnTo>
                  <a:lnTo>
                    <a:pt x="570280" y="731139"/>
                  </a:lnTo>
                  <a:lnTo>
                    <a:pt x="561886" y="743559"/>
                  </a:lnTo>
                  <a:lnTo>
                    <a:pt x="549465" y="751941"/>
                  </a:lnTo>
                  <a:lnTo>
                    <a:pt x="534263" y="755015"/>
                  </a:lnTo>
                  <a:lnTo>
                    <a:pt x="65163" y="755015"/>
                  </a:lnTo>
                  <a:lnTo>
                    <a:pt x="49961" y="751941"/>
                  </a:lnTo>
                  <a:lnTo>
                    <a:pt x="37528" y="743559"/>
                  </a:lnTo>
                  <a:lnTo>
                    <a:pt x="29146" y="731139"/>
                  </a:lnTo>
                  <a:lnTo>
                    <a:pt x="26060" y="715962"/>
                  </a:lnTo>
                  <a:lnTo>
                    <a:pt x="26060" y="130175"/>
                  </a:lnTo>
                  <a:lnTo>
                    <a:pt x="29146" y="114985"/>
                  </a:lnTo>
                  <a:lnTo>
                    <a:pt x="37528" y="102577"/>
                  </a:lnTo>
                  <a:lnTo>
                    <a:pt x="49961" y="94195"/>
                  </a:lnTo>
                  <a:lnTo>
                    <a:pt x="65163" y="91122"/>
                  </a:lnTo>
                  <a:lnTo>
                    <a:pt x="143344" y="91122"/>
                  </a:lnTo>
                  <a:lnTo>
                    <a:pt x="143344" y="117157"/>
                  </a:lnTo>
                  <a:lnTo>
                    <a:pt x="91224" y="117157"/>
                  </a:lnTo>
                  <a:lnTo>
                    <a:pt x="76022" y="120230"/>
                  </a:lnTo>
                  <a:lnTo>
                    <a:pt x="63588" y="128612"/>
                  </a:lnTo>
                  <a:lnTo>
                    <a:pt x="55206" y="141020"/>
                  </a:lnTo>
                  <a:lnTo>
                    <a:pt x="52120" y="156210"/>
                  </a:lnTo>
                  <a:lnTo>
                    <a:pt x="52120" y="689927"/>
                  </a:lnTo>
                  <a:lnTo>
                    <a:pt x="55206" y="705104"/>
                  </a:lnTo>
                  <a:lnTo>
                    <a:pt x="63588" y="717524"/>
                  </a:lnTo>
                  <a:lnTo>
                    <a:pt x="76022" y="725906"/>
                  </a:lnTo>
                  <a:lnTo>
                    <a:pt x="91224" y="728980"/>
                  </a:lnTo>
                  <a:lnTo>
                    <a:pt x="508203" y="728980"/>
                  </a:lnTo>
                  <a:lnTo>
                    <a:pt x="523405" y="725906"/>
                  </a:lnTo>
                  <a:lnTo>
                    <a:pt x="535825" y="717524"/>
                  </a:lnTo>
                  <a:lnTo>
                    <a:pt x="544220" y="705104"/>
                  </a:lnTo>
                  <a:lnTo>
                    <a:pt x="544652" y="702945"/>
                  </a:lnTo>
                  <a:lnTo>
                    <a:pt x="547293" y="689927"/>
                  </a:lnTo>
                  <a:lnTo>
                    <a:pt x="547293" y="156210"/>
                  </a:lnTo>
                  <a:lnTo>
                    <a:pt x="544220" y="141020"/>
                  </a:lnTo>
                  <a:lnTo>
                    <a:pt x="535825" y="128612"/>
                  </a:lnTo>
                  <a:lnTo>
                    <a:pt x="523405" y="120230"/>
                  </a:lnTo>
                  <a:lnTo>
                    <a:pt x="521233" y="119799"/>
                  </a:lnTo>
                  <a:lnTo>
                    <a:pt x="521233" y="149021"/>
                  </a:lnTo>
                  <a:lnTo>
                    <a:pt x="521233" y="697115"/>
                  </a:lnTo>
                  <a:lnTo>
                    <a:pt x="515378" y="702945"/>
                  </a:lnTo>
                  <a:lnTo>
                    <a:pt x="84035" y="702945"/>
                  </a:lnTo>
                  <a:lnTo>
                    <a:pt x="78193" y="697115"/>
                  </a:lnTo>
                  <a:lnTo>
                    <a:pt x="78193" y="149021"/>
                  </a:lnTo>
                  <a:lnTo>
                    <a:pt x="84035" y="143192"/>
                  </a:lnTo>
                  <a:lnTo>
                    <a:pt x="143344" y="143192"/>
                  </a:lnTo>
                  <a:lnTo>
                    <a:pt x="143344" y="163410"/>
                  </a:lnTo>
                  <a:lnTo>
                    <a:pt x="149174" y="169227"/>
                  </a:lnTo>
                  <a:lnTo>
                    <a:pt x="450240" y="169227"/>
                  </a:lnTo>
                  <a:lnTo>
                    <a:pt x="456082" y="163410"/>
                  </a:lnTo>
                  <a:lnTo>
                    <a:pt x="456082" y="143192"/>
                  </a:lnTo>
                  <a:lnTo>
                    <a:pt x="515378" y="143192"/>
                  </a:lnTo>
                  <a:lnTo>
                    <a:pt x="521233" y="149021"/>
                  </a:lnTo>
                  <a:lnTo>
                    <a:pt x="521233" y="119799"/>
                  </a:lnTo>
                  <a:lnTo>
                    <a:pt x="508203" y="117157"/>
                  </a:lnTo>
                  <a:lnTo>
                    <a:pt x="456082" y="117157"/>
                  </a:lnTo>
                  <a:lnTo>
                    <a:pt x="456082" y="91122"/>
                  </a:lnTo>
                  <a:lnTo>
                    <a:pt x="534263" y="91122"/>
                  </a:lnTo>
                  <a:lnTo>
                    <a:pt x="549465" y="94195"/>
                  </a:lnTo>
                  <a:lnTo>
                    <a:pt x="561886" y="102577"/>
                  </a:lnTo>
                  <a:lnTo>
                    <a:pt x="570280" y="114985"/>
                  </a:lnTo>
                  <a:lnTo>
                    <a:pt x="573354" y="130175"/>
                  </a:lnTo>
                  <a:lnTo>
                    <a:pt x="573354" y="79489"/>
                  </a:lnTo>
                  <a:lnTo>
                    <a:pt x="559600" y="70205"/>
                  </a:lnTo>
                  <a:lnTo>
                    <a:pt x="534263" y="65087"/>
                  </a:lnTo>
                  <a:lnTo>
                    <a:pt x="451078" y="65087"/>
                  </a:lnTo>
                  <a:lnTo>
                    <a:pt x="442595" y="52527"/>
                  </a:lnTo>
                  <a:lnTo>
                    <a:pt x="430022" y="44069"/>
                  </a:lnTo>
                  <a:lnTo>
                    <a:pt x="430022" y="85001"/>
                  </a:lnTo>
                  <a:lnTo>
                    <a:pt x="430022" y="122974"/>
                  </a:lnTo>
                  <a:lnTo>
                    <a:pt x="430022" y="143192"/>
                  </a:lnTo>
                  <a:lnTo>
                    <a:pt x="169405" y="143192"/>
                  </a:lnTo>
                  <a:lnTo>
                    <a:pt x="169405" y="122974"/>
                  </a:lnTo>
                  <a:lnTo>
                    <a:pt x="169405" y="91122"/>
                  </a:lnTo>
                  <a:lnTo>
                    <a:pt x="169405" y="85001"/>
                  </a:lnTo>
                  <a:lnTo>
                    <a:pt x="170967" y="77254"/>
                  </a:lnTo>
                  <a:lnTo>
                    <a:pt x="175247" y="70929"/>
                  </a:lnTo>
                  <a:lnTo>
                    <a:pt x="181584" y="66649"/>
                  </a:lnTo>
                  <a:lnTo>
                    <a:pt x="189344" y="65087"/>
                  </a:lnTo>
                  <a:lnTo>
                    <a:pt x="222681" y="65087"/>
                  </a:lnTo>
                  <a:lnTo>
                    <a:pt x="235902" y="63500"/>
                  </a:lnTo>
                  <a:lnTo>
                    <a:pt x="248285" y="58928"/>
                  </a:lnTo>
                  <a:lnTo>
                    <a:pt x="259308" y="51638"/>
                  </a:lnTo>
                  <a:lnTo>
                    <a:pt x="274726" y="35153"/>
                  </a:lnTo>
                  <a:lnTo>
                    <a:pt x="282194" y="30175"/>
                  </a:lnTo>
                  <a:lnTo>
                    <a:pt x="290614" y="27089"/>
                  </a:lnTo>
                  <a:lnTo>
                    <a:pt x="299707" y="26035"/>
                  </a:lnTo>
                  <a:lnTo>
                    <a:pt x="308800" y="27089"/>
                  </a:lnTo>
                  <a:lnTo>
                    <a:pt x="317220" y="30175"/>
                  </a:lnTo>
                  <a:lnTo>
                    <a:pt x="324700" y="35153"/>
                  </a:lnTo>
                  <a:lnTo>
                    <a:pt x="340118" y="51638"/>
                  </a:lnTo>
                  <a:lnTo>
                    <a:pt x="351142" y="58928"/>
                  </a:lnTo>
                  <a:lnTo>
                    <a:pt x="363524" y="63500"/>
                  </a:lnTo>
                  <a:lnTo>
                    <a:pt x="376732" y="65087"/>
                  </a:lnTo>
                  <a:lnTo>
                    <a:pt x="410083" y="65087"/>
                  </a:lnTo>
                  <a:lnTo>
                    <a:pt x="417830" y="66649"/>
                  </a:lnTo>
                  <a:lnTo>
                    <a:pt x="424167" y="70929"/>
                  </a:lnTo>
                  <a:lnTo>
                    <a:pt x="428447" y="77254"/>
                  </a:lnTo>
                  <a:lnTo>
                    <a:pt x="430022" y="85001"/>
                  </a:lnTo>
                  <a:lnTo>
                    <a:pt x="430022" y="44069"/>
                  </a:lnTo>
                  <a:lnTo>
                    <a:pt x="427964" y="42672"/>
                  </a:lnTo>
                  <a:lnTo>
                    <a:pt x="410083" y="39052"/>
                  </a:lnTo>
                  <a:lnTo>
                    <a:pt x="376732" y="39052"/>
                  </a:lnTo>
                  <a:lnTo>
                    <a:pt x="369595" y="38188"/>
                  </a:lnTo>
                  <a:lnTo>
                    <a:pt x="362889" y="35699"/>
                  </a:lnTo>
                  <a:lnTo>
                    <a:pt x="356920" y="31737"/>
                  </a:lnTo>
                  <a:lnTo>
                    <a:pt x="351561" y="26035"/>
                  </a:lnTo>
                  <a:lnTo>
                    <a:pt x="341528" y="15328"/>
                  </a:lnTo>
                  <a:lnTo>
                    <a:pt x="328942" y="7010"/>
                  </a:lnTo>
                  <a:lnTo>
                    <a:pt x="314807" y="1803"/>
                  </a:lnTo>
                  <a:lnTo>
                    <a:pt x="299707" y="0"/>
                  </a:lnTo>
                  <a:lnTo>
                    <a:pt x="284607" y="1803"/>
                  </a:lnTo>
                  <a:lnTo>
                    <a:pt x="270471" y="7010"/>
                  </a:lnTo>
                  <a:lnTo>
                    <a:pt x="257898" y="15328"/>
                  </a:lnTo>
                  <a:lnTo>
                    <a:pt x="242506" y="31737"/>
                  </a:lnTo>
                  <a:lnTo>
                    <a:pt x="236524" y="35699"/>
                  </a:lnTo>
                  <a:lnTo>
                    <a:pt x="229831" y="38188"/>
                  </a:lnTo>
                  <a:lnTo>
                    <a:pt x="222681" y="39052"/>
                  </a:lnTo>
                  <a:lnTo>
                    <a:pt x="189344" y="39052"/>
                  </a:lnTo>
                  <a:lnTo>
                    <a:pt x="171450" y="42672"/>
                  </a:lnTo>
                  <a:lnTo>
                    <a:pt x="156832" y="52527"/>
                  </a:lnTo>
                  <a:lnTo>
                    <a:pt x="148336" y="65087"/>
                  </a:lnTo>
                  <a:lnTo>
                    <a:pt x="65163" y="65087"/>
                  </a:lnTo>
                  <a:lnTo>
                    <a:pt x="39827" y="70205"/>
                  </a:lnTo>
                  <a:lnTo>
                    <a:pt x="19113" y="84175"/>
                  </a:lnTo>
                  <a:lnTo>
                    <a:pt x="5130" y="104863"/>
                  </a:lnTo>
                  <a:lnTo>
                    <a:pt x="0" y="130175"/>
                  </a:lnTo>
                  <a:lnTo>
                    <a:pt x="0" y="715962"/>
                  </a:lnTo>
                  <a:lnTo>
                    <a:pt x="5130" y="741273"/>
                  </a:lnTo>
                  <a:lnTo>
                    <a:pt x="19113" y="761961"/>
                  </a:lnTo>
                  <a:lnTo>
                    <a:pt x="39827" y="775919"/>
                  </a:lnTo>
                  <a:lnTo>
                    <a:pt x="65163" y="781050"/>
                  </a:lnTo>
                  <a:lnTo>
                    <a:pt x="534263" y="781050"/>
                  </a:lnTo>
                  <a:lnTo>
                    <a:pt x="559600" y="775919"/>
                  </a:lnTo>
                  <a:lnTo>
                    <a:pt x="580313" y="761961"/>
                  </a:lnTo>
                  <a:lnTo>
                    <a:pt x="585000" y="755015"/>
                  </a:lnTo>
                  <a:lnTo>
                    <a:pt x="594283" y="741273"/>
                  </a:lnTo>
                  <a:lnTo>
                    <a:pt x="599414" y="715962"/>
                  </a:lnTo>
                  <a:lnTo>
                    <a:pt x="599414" y="130175"/>
                  </a:lnTo>
                  <a:close/>
                </a:path>
              </a:pathLst>
            </a:custGeom>
            <a:solidFill>
              <a:srgbClr val="3B5BA1"/>
            </a:solidFill>
          </p:spPr>
          <p:txBody>
            <a:bodyPr wrap="square" lIns="0" tIns="0" rIns="0" bIns="0" rtlCol="0"/>
            <a:lstStyle/>
            <a:p>
              <a:endParaRPr/>
            </a:p>
          </p:txBody>
        </p:sp>
        <p:pic>
          <p:nvPicPr>
            <p:cNvPr id="46" name="object 43"/>
            <p:cNvPicPr/>
            <p:nvPr/>
          </p:nvPicPr>
          <p:blipFill>
            <a:blip r:embed="rId6" cstate="print"/>
            <a:stretch>
              <a:fillRect/>
            </a:stretch>
          </p:blipFill>
          <p:spPr>
            <a:xfrm>
              <a:off x="11330921" y="5583113"/>
              <a:ext cx="78183" cy="78104"/>
            </a:xfrm>
            <a:prstGeom prst="rect">
              <a:avLst/>
            </a:prstGeom>
          </p:spPr>
        </p:pic>
      </p:grpSp>
      <p:pic>
        <p:nvPicPr>
          <p:cNvPr id="47" name="object 44"/>
          <p:cNvPicPr/>
          <p:nvPr/>
        </p:nvPicPr>
        <p:blipFill>
          <a:blip r:embed="rId7" cstate="print"/>
          <a:stretch>
            <a:fillRect/>
          </a:stretch>
        </p:blipFill>
        <p:spPr>
          <a:xfrm>
            <a:off x="8026138" y="6317941"/>
            <a:ext cx="829532" cy="828040"/>
          </a:xfrm>
          <a:prstGeom prst="rect">
            <a:avLst/>
          </a:prstGeom>
        </p:spPr>
      </p:pic>
      <p:pic>
        <p:nvPicPr>
          <p:cNvPr id="48" name="object 45"/>
          <p:cNvPicPr/>
          <p:nvPr/>
        </p:nvPicPr>
        <p:blipFill>
          <a:blip r:embed="rId8" cstate="print"/>
          <a:stretch>
            <a:fillRect/>
          </a:stretch>
        </p:blipFill>
        <p:spPr>
          <a:xfrm>
            <a:off x="7564225" y="2674423"/>
            <a:ext cx="824336" cy="733118"/>
          </a:xfrm>
          <a:prstGeom prst="rect">
            <a:avLst/>
          </a:prstGeom>
        </p:spPr>
      </p:pic>
      <p:sp>
        <p:nvSpPr>
          <p:cNvPr id="49" name="object 47"/>
          <p:cNvSpPr txBox="1"/>
          <p:nvPr/>
        </p:nvSpPr>
        <p:spPr>
          <a:xfrm>
            <a:off x="8783790" y="2247900"/>
            <a:ext cx="4496318" cy="1279838"/>
          </a:xfrm>
          <a:prstGeom prst="rect">
            <a:avLst/>
          </a:prstGeom>
        </p:spPr>
        <p:txBody>
          <a:bodyPr vert="horz" wrap="square" lIns="0" tIns="175260" rIns="0" bIns="0" rtlCol="0">
            <a:spAutoFit/>
          </a:bodyPr>
          <a:lstStyle/>
          <a:p>
            <a:pPr marL="12700">
              <a:lnSpc>
                <a:spcPct val="100000"/>
              </a:lnSpc>
              <a:spcBef>
                <a:spcPts val="1380"/>
              </a:spcBef>
            </a:pPr>
            <a:r>
              <a:rPr lang="de-DE" sz="2000" b="1" spc="200" dirty="0" smtClean="0">
                <a:solidFill>
                  <a:srgbClr val="FFFFFF"/>
                </a:solidFill>
                <a:latin typeface="Trebuchet MS"/>
                <a:cs typeface="Trebuchet MS"/>
              </a:rPr>
              <a:t>STRUCTURE</a:t>
            </a:r>
          </a:p>
          <a:p>
            <a:pPr marL="12700">
              <a:lnSpc>
                <a:spcPct val="100000"/>
              </a:lnSpc>
              <a:spcBef>
                <a:spcPts val="1380"/>
              </a:spcBef>
            </a:pPr>
            <a:r>
              <a:rPr lang="de-DE" sz="2000" b="1" spc="200" dirty="0" smtClean="0">
                <a:solidFill>
                  <a:srgbClr val="FFFFFF"/>
                </a:solidFill>
                <a:latin typeface="Trebuchet MS"/>
                <a:cs typeface="Trebuchet MS"/>
              </a:rPr>
              <a:t>Project (</a:t>
            </a:r>
            <a:r>
              <a:rPr lang="de-DE" sz="2000" b="1" spc="200" dirty="0" err="1" smtClean="0">
                <a:solidFill>
                  <a:srgbClr val="FFFFFF"/>
                </a:solidFill>
                <a:latin typeface="Trebuchet MS"/>
                <a:cs typeface="Trebuchet MS"/>
              </a:rPr>
              <a:t>single</a:t>
            </a:r>
            <a:r>
              <a:rPr lang="de-DE" sz="2000" b="1" spc="200" dirty="0" smtClean="0">
                <a:solidFill>
                  <a:srgbClr val="FFFFFF"/>
                </a:solidFill>
                <a:latin typeface="Trebuchet MS"/>
                <a:cs typeface="Trebuchet MS"/>
              </a:rPr>
              <a:t> </a:t>
            </a:r>
            <a:r>
              <a:rPr lang="de-DE" sz="2000" b="1" spc="200" dirty="0" err="1" smtClean="0">
                <a:solidFill>
                  <a:srgbClr val="FFFFFF"/>
                </a:solidFill>
                <a:latin typeface="Trebuchet MS"/>
                <a:cs typeface="Trebuchet MS"/>
              </a:rPr>
              <a:t>or</a:t>
            </a:r>
            <a:r>
              <a:rPr lang="de-DE" sz="2000" b="1" spc="200" dirty="0" smtClean="0">
                <a:solidFill>
                  <a:srgbClr val="FFFFFF"/>
                </a:solidFill>
                <a:latin typeface="Trebuchet MS"/>
                <a:cs typeface="Trebuchet MS"/>
              </a:rPr>
              <a:t> </a:t>
            </a:r>
            <a:r>
              <a:rPr lang="de-DE" sz="2000" b="1" spc="200" dirty="0" err="1" smtClean="0">
                <a:solidFill>
                  <a:srgbClr val="FFFFFF"/>
                </a:solidFill>
                <a:latin typeface="Trebuchet MS"/>
                <a:cs typeface="Trebuchet MS"/>
              </a:rPr>
              <a:t>interlinked</a:t>
            </a:r>
            <a:r>
              <a:rPr lang="de-DE" sz="2000" b="1" spc="200" dirty="0" smtClean="0">
                <a:solidFill>
                  <a:srgbClr val="FFFFFF"/>
                </a:solidFill>
                <a:latin typeface="Trebuchet MS"/>
                <a:cs typeface="Trebuchet MS"/>
              </a:rPr>
              <a:t>), </a:t>
            </a:r>
            <a:r>
              <a:rPr lang="de-DE" sz="2000" b="1" spc="200" dirty="0" err="1" smtClean="0">
                <a:solidFill>
                  <a:srgbClr val="FFFFFF"/>
                </a:solidFill>
                <a:latin typeface="Trebuchet MS"/>
                <a:cs typeface="Trebuchet MS"/>
              </a:rPr>
              <a:t>Process</a:t>
            </a:r>
            <a:r>
              <a:rPr lang="de-DE" sz="2000" b="1" spc="200" dirty="0" smtClean="0">
                <a:solidFill>
                  <a:srgbClr val="FFFFFF"/>
                </a:solidFill>
                <a:latin typeface="Trebuchet MS"/>
                <a:cs typeface="Trebuchet MS"/>
              </a:rPr>
              <a:t>, Network, </a:t>
            </a:r>
            <a:r>
              <a:rPr lang="de-DE" sz="2000" b="1" spc="200" dirty="0" err="1" smtClean="0">
                <a:solidFill>
                  <a:srgbClr val="FFFFFF"/>
                </a:solidFill>
                <a:latin typeface="Trebuchet MS"/>
                <a:cs typeface="Trebuchet MS"/>
              </a:rPr>
              <a:t>Platform</a:t>
            </a:r>
            <a:r>
              <a:rPr lang="de-DE" sz="2000" b="1" spc="200" dirty="0" smtClean="0">
                <a:solidFill>
                  <a:srgbClr val="FFFFFF"/>
                </a:solidFill>
                <a:latin typeface="Trebuchet MS"/>
                <a:cs typeface="Trebuchet MS"/>
              </a:rPr>
              <a:t>…</a:t>
            </a:r>
            <a:endParaRPr sz="1600" dirty="0">
              <a:latin typeface="Verdana"/>
              <a:cs typeface="Verdana"/>
            </a:endParaRPr>
          </a:p>
        </p:txBody>
      </p:sp>
      <p:sp>
        <p:nvSpPr>
          <p:cNvPr id="52" name="object 47"/>
          <p:cNvSpPr txBox="1"/>
          <p:nvPr/>
        </p:nvSpPr>
        <p:spPr>
          <a:xfrm>
            <a:off x="9844719" y="4081248"/>
            <a:ext cx="4496318" cy="1279838"/>
          </a:xfrm>
          <a:prstGeom prst="rect">
            <a:avLst/>
          </a:prstGeom>
        </p:spPr>
        <p:txBody>
          <a:bodyPr vert="horz" wrap="square" lIns="0" tIns="175260" rIns="0" bIns="0" rtlCol="0">
            <a:spAutoFit/>
          </a:bodyPr>
          <a:lstStyle/>
          <a:p>
            <a:pPr marL="12700">
              <a:lnSpc>
                <a:spcPct val="100000"/>
              </a:lnSpc>
              <a:spcBef>
                <a:spcPts val="1380"/>
              </a:spcBef>
            </a:pPr>
            <a:r>
              <a:rPr lang="de-DE" sz="2000" b="1" spc="200" dirty="0" smtClean="0">
                <a:solidFill>
                  <a:srgbClr val="FFFFFF"/>
                </a:solidFill>
                <a:latin typeface="Trebuchet MS"/>
                <a:cs typeface="Trebuchet MS"/>
              </a:rPr>
              <a:t>STATUS</a:t>
            </a:r>
          </a:p>
          <a:p>
            <a:pPr marL="12700">
              <a:lnSpc>
                <a:spcPct val="100000"/>
              </a:lnSpc>
              <a:spcBef>
                <a:spcPts val="1380"/>
              </a:spcBef>
            </a:pPr>
            <a:r>
              <a:rPr lang="de-DE" sz="2000" b="1" spc="200" dirty="0" smtClean="0">
                <a:solidFill>
                  <a:srgbClr val="FFFFFF"/>
                </a:solidFill>
                <a:latin typeface="Trebuchet MS"/>
                <a:cs typeface="Trebuchet MS"/>
              </a:rPr>
              <a:t>In </a:t>
            </a:r>
            <a:r>
              <a:rPr lang="de-DE" sz="2000" b="1" spc="200" dirty="0" err="1" smtClean="0">
                <a:solidFill>
                  <a:srgbClr val="FFFFFF"/>
                </a:solidFill>
                <a:latin typeface="Trebuchet MS"/>
                <a:cs typeface="Trebuchet MS"/>
              </a:rPr>
              <a:t>planning</a:t>
            </a:r>
            <a:r>
              <a:rPr lang="de-DE" sz="2000" b="1" spc="200" dirty="0" smtClean="0">
                <a:solidFill>
                  <a:srgbClr val="FFFFFF"/>
                </a:solidFill>
                <a:latin typeface="Trebuchet MS"/>
                <a:cs typeface="Trebuchet MS"/>
              </a:rPr>
              <a:t> </a:t>
            </a:r>
            <a:r>
              <a:rPr lang="de-DE" sz="2000" b="1" spc="200" dirty="0" err="1" smtClean="0">
                <a:solidFill>
                  <a:srgbClr val="FFFFFF"/>
                </a:solidFill>
                <a:latin typeface="Trebuchet MS"/>
                <a:cs typeface="Trebuchet MS"/>
              </a:rPr>
              <a:t>phase</a:t>
            </a:r>
            <a:r>
              <a:rPr lang="de-DE" sz="2000" b="1" spc="200" dirty="0" smtClean="0">
                <a:solidFill>
                  <a:srgbClr val="FFFFFF"/>
                </a:solidFill>
                <a:latin typeface="Trebuchet MS"/>
                <a:cs typeface="Trebuchet MS"/>
              </a:rPr>
              <a:t>, </a:t>
            </a:r>
            <a:r>
              <a:rPr lang="de-DE" sz="2000" b="1" spc="200" dirty="0" err="1" smtClean="0">
                <a:solidFill>
                  <a:srgbClr val="FFFFFF"/>
                </a:solidFill>
                <a:latin typeface="Trebuchet MS"/>
                <a:cs typeface="Trebuchet MS"/>
              </a:rPr>
              <a:t>ongoing</a:t>
            </a:r>
            <a:r>
              <a:rPr lang="de-DE" sz="2000" b="1" spc="200" dirty="0" smtClean="0">
                <a:solidFill>
                  <a:srgbClr val="FFFFFF"/>
                </a:solidFill>
                <a:latin typeface="Trebuchet MS"/>
                <a:cs typeface="Trebuchet MS"/>
              </a:rPr>
              <a:t> </a:t>
            </a:r>
            <a:r>
              <a:rPr lang="de-DE" sz="2000" b="1" spc="200" dirty="0" err="1" smtClean="0">
                <a:solidFill>
                  <a:srgbClr val="FFFFFF"/>
                </a:solidFill>
                <a:latin typeface="Trebuchet MS"/>
                <a:cs typeface="Trebuchet MS"/>
              </a:rPr>
              <a:t>or</a:t>
            </a:r>
            <a:r>
              <a:rPr lang="de-DE" sz="2000" b="1" spc="200" dirty="0" smtClean="0">
                <a:solidFill>
                  <a:srgbClr val="FFFFFF"/>
                </a:solidFill>
                <a:latin typeface="Trebuchet MS"/>
                <a:cs typeface="Trebuchet MS"/>
              </a:rPr>
              <a:t> </a:t>
            </a:r>
            <a:r>
              <a:rPr lang="de-DE" sz="2000" b="1" spc="200" dirty="0" err="1" smtClean="0">
                <a:solidFill>
                  <a:srgbClr val="FFFFFF"/>
                </a:solidFill>
                <a:latin typeface="Trebuchet MS"/>
                <a:cs typeface="Trebuchet MS"/>
              </a:rPr>
              <a:t>completed</a:t>
            </a:r>
            <a:endParaRPr sz="1600" dirty="0">
              <a:latin typeface="Verdana"/>
              <a:cs typeface="Verdana"/>
            </a:endParaRPr>
          </a:p>
        </p:txBody>
      </p:sp>
      <p:sp>
        <p:nvSpPr>
          <p:cNvPr id="53" name="object 47"/>
          <p:cNvSpPr txBox="1"/>
          <p:nvPr/>
        </p:nvSpPr>
        <p:spPr>
          <a:xfrm>
            <a:off x="9504939" y="5930034"/>
            <a:ext cx="4496318" cy="1279838"/>
          </a:xfrm>
          <a:prstGeom prst="rect">
            <a:avLst/>
          </a:prstGeom>
        </p:spPr>
        <p:txBody>
          <a:bodyPr vert="horz" wrap="square" lIns="0" tIns="175260" rIns="0" bIns="0" rtlCol="0">
            <a:spAutoFit/>
          </a:bodyPr>
          <a:lstStyle/>
          <a:p>
            <a:pPr marL="12700">
              <a:lnSpc>
                <a:spcPct val="100000"/>
              </a:lnSpc>
              <a:spcBef>
                <a:spcPts val="1380"/>
              </a:spcBef>
            </a:pPr>
            <a:r>
              <a:rPr lang="de-DE" sz="2000" b="1" spc="200" dirty="0" smtClean="0">
                <a:solidFill>
                  <a:srgbClr val="FFFFFF"/>
                </a:solidFill>
                <a:latin typeface="Trebuchet MS"/>
                <a:cs typeface="Trebuchet MS"/>
              </a:rPr>
              <a:t>FUNDING</a:t>
            </a:r>
          </a:p>
          <a:p>
            <a:pPr marL="12700">
              <a:lnSpc>
                <a:spcPct val="100000"/>
              </a:lnSpc>
              <a:spcBef>
                <a:spcPts val="1380"/>
              </a:spcBef>
            </a:pPr>
            <a:r>
              <a:rPr lang="en-US" sz="2000" b="1" spc="200" dirty="0" smtClean="0">
                <a:solidFill>
                  <a:srgbClr val="FFFFFF"/>
                </a:solidFill>
                <a:latin typeface="Trebuchet MS"/>
                <a:cs typeface="Trebuchet MS"/>
              </a:rPr>
              <a:t>use of existing </a:t>
            </a:r>
            <a:r>
              <a:rPr lang="en-US" sz="2000" b="1" spc="200" dirty="0">
                <a:solidFill>
                  <a:srgbClr val="FFFFFF"/>
                </a:solidFill>
                <a:latin typeface="Trebuchet MS"/>
                <a:cs typeface="Trebuchet MS"/>
              </a:rPr>
              <a:t>financial sources</a:t>
            </a:r>
            <a:endParaRPr sz="1600" dirty="0">
              <a:latin typeface="Verdana"/>
              <a:cs typeface="Verdana"/>
            </a:endParaRPr>
          </a:p>
        </p:txBody>
      </p:sp>
      <p:sp>
        <p:nvSpPr>
          <p:cNvPr id="55" name="object 17"/>
          <p:cNvSpPr/>
          <p:nvPr/>
        </p:nvSpPr>
        <p:spPr>
          <a:xfrm>
            <a:off x="10760359" y="7740651"/>
            <a:ext cx="6181725" cy="1543050"/>
          </a:xfrm>
          <a:custGeom>
            <a:avLst/>
            <a:gdLst/>
            <a:ahLst/>
            <a:cxnLst/>
            <a:rect l="l" t="t" r="r" b="b"/>
            <a:pathLst>
              <a:path w="6181725" h="1543050">
                <a:moveTo>
                  <a:pt x="5410255" y="1543013"/>
                </a:moveTo>
                <a:lnTo>
                  <a:pt x="771469" y="1543013"/>
                </a:lnTo>
                <a:lnTo>
                  <a:pt x="722680" y="1541495"/>
                </a:lnTo>
                <a:lnTo>
                  <a:pt x="674698" y="1537002"/>
                </a:lnTo>
                <a:lnTo>
                  <a:pt x="627612" y="1529624"/>
                </a:lnTo>
                <a:lnTo>
                  <a:pt x="581513" y="1519451"/>
                </a:lnTo>
                <a:lnTo>
                  <a:pt x="536492" y="1506573"/>
                </a:lnTo>
                <a:lnTo>
                  <a:pt x="492639" y="1491082"/>
                </a:lnTo>
                <a:lnTo>
                  <a:pt x="450044" y="1473067"/>
                </a:lnTo>
                <a:lnTo>
                  <a:pt x="408797" y="1452619"/>
                </a:lnTo>
                <a:lnTo>
                  <a:pt x="368990" y="1429828"/>
                </a:lnTo>
                <a:lnTo>
                  <a:pt x="330712" y="1404785"/>
                </a:lnTo>
                <a:lnTo>
                  <a:pt x="294054" y="1377580"/>
                </a:lnTo>
                <a:lnTo>
                  <a:pt x="259105" y="1348302"/>
                </a:lnTo>
                <a:lnTo>
                  <a:pt x="225958" y="1317044"/>
                </a:lnTo>
                <a:lnTo>
                  <a:pt x="194701" y="1283895"/>
                </a:lnTo>
                <a:lnTo>
                  <a:pt x="165425" y="1248945"/>
                </a:lnTo>
                <a:lnTo>
                  <a:pt x="138221" y="1212285"/>
                </a:lnTo>
                <a:lnTo>
                  <a:pt x="113179" y="1174005"/>
                </a:lnTo>
                <a:lnTo>
                  <a:pt x="90389" y="1134196"/>
                </a:lnTo>
                <a:lnTo>
                  <a:pt x="69942" y="1092947"/>
                </a:lnTo>
                <a:lnTo>
                  <a:pt x="51928" y="1050350"/>
                </a:lnTo>
                <a:lnTo>
                  <a:pt x="36438" y="1006495"/>
                </a:lnTo>
                <a:lnTo>
                  <a:pt x="23561" y="961471"/>
                </a:lnTo>
                <a:lnTo>
                  <a:pt x="13388" y="915371"/>
                </a:lnTo>
                <a:lnTo>
                  <a:pt x="6010" y="868283"/>
                </a:lnTo>
                <a:lnTo>
                  <a:pt x="1517" y="820298"/>
                </a:lnTo>
                <a:lnTo>
                  <a:pt x="0" y="771506"/>
                </a:lnTo>
                <a:lnTo>
                  <a:pt x="1517" y="722715"/>
                </a:lnTo>
                <a:lnTo>
                  <a:pt x="6010" y="674730"/>
                </a:lnTo>
                <a:lnTo>
                  <a:pt x="13388" y="627642"/>
                </a:lnTo>
                <a:lnTo>
                  <a:pt x="23561" y="581541"/>
                </a:lnTo>
                <a:lnTo>
                  <a:pt x="36438" y="536518"/>
                </a:lnTo>
                <a:lnTo>
                  <a:pt x="51928" y="492663"/>
                </a:lnTo>
                <a:lnTo>
                  <a:pt x="69942" y="450065"/>
                </a:lnTo>
                <a:lnTo>
                  <a:pt x="90389" y="408817"/>
                </a:lnTo>
                <a:lnTo>
                  <a:pt x="113179" y="369008"/>
                </a:lnTo>
                <a:lnTo>
                  <a:pt x="138221" y="330728"/>
                </a:lnTo>
                <a:lnTo>
                  <a:pt x="165425" y="294068"/>
                </a:lnTo>
                <a:lnTo>
                  <a:pt x="194701" y="259118"/>
                </a:lnTo>
                <a:lnTo>
                  <a:pt x="225958" y="225969"/>
                </a:lnTo>
                <a:lnTo>
                  <a:pt x="259105" y="194710"/>
                </a:lnTo>
                <a:lnTo>
                  <a:pt x="294054" y="165433"/>
                </a:lnTo>
                <a:lnTo>
                  <a:pt x="330712" y="138228"/>
                </a:lnTo>
                <a:lnTo>
                  <a:pt x="368990" y="113184"/>
                </a:lnTo>
                <a:lnTo>
                  <a:pt x="408797" y="90394"/>
                </a:lnTo>
                <a:lnTo>
                  <a:pt x="450044" y="69946"/>
                </a:lnTo>
                <a:lnTo>
                  <a:pt x="492639" y="51931"/>
                </a:lnTo>
                <a:lnTo>
                  <a:pt x="536492" y="36439"/>
                </a:lnTo>
                <a:lnTo>
                  <a:pt x="581513" y="23562"/>
                </a:lnTo>
                <a:lnTo>
                  <a:pt x="627612" y="13389"/>
                </a:lnTo>
                <a:lnTo>
                  <a:pt x="674698" y="6011"/>
                </a:lnTo>
                <a:lnTo>
                  <a:pt x="722680" y="1517"/>
                </a:lnTo>
                <a:lnTo>
                  <a:pt x="771469" y="0"/>
                </a:lnTo>
                <a:lnTo>
                  <a:pt x="5410255" y="0"/>
                </a:lnTo>
                <a:lnTo>
                  <a:pt x="5459043" y="1517"/>
                </a:lnTo>
                <a:lnTo>
                  <a:pt x="5507026" y="6011"/>
                </a:lnTo>
                <a:lnTo>
                  <a:pt x="5554112" y="13389"/>
                </a:lnTo>
                <a:lnTo>
                  <a:pt x="5600210" y="23562"/>
                </a:lnTo>
                <a:lnTo>
                  <a:pt x="5645232" y="36439"/>
                </a:lnTo>
                <a:lnTo>
                  <a:pt x="5689085" y="51931"/>
                </a:lnTo>
                <a:lnTo>
                  <a:pt x="5731680" y="69946"/>
                </a:lnTo>
                <a:lnTo>
                  <a:pt x="5772926" y="90394"/>
                </a:lnTo>
                <a:lnTo>
                  <a:pt x="5812734" y="113184"/>
                </a:lnTo>
                <a:lnTo>
                  <a:pt x="5851012" y="138228"/>
                </a:lnTo>
                <a:lnTo>
                  <a:pt x="5887670" y="165433"/>
                </a:lnTo>
                <a:lnTo>
                  <a:pt x="5922618" y="194710"/>
                </a:lnTo>
                <a:lnTo>
                  <a:pt x="5955766" y="225969"/>
                </a:lnTo>
                <a:lnTo>
                  <a:pt x="5987023" y="259118"/>
                </a:lnTo>
                <a:lnTo>
                  <a:pt x="6016298" y="294068"/>
                </a:lnTo>
                <a:lnTo>
                  <a:pt x="6043503" y="330728"/>
                </a:lnTo>
                <a:lnTo>
                  <a:pt x="6068545" y="369008"/>
                </a:lnTo>
                <a:lnTo>
                  <a:pt x="6091334" y="408817"/>
                </a:lnTo>
                <a:lnTo>
                  <a:pt x="6111782" y="450065"/>
                </a:lnTo>
                <a:lnTo>
                  <a:pt x="6129796" y="492663"/>
                </a:lnTo>
                <a:lnTo>
                  <a:pt x="6145286" y="536518"/>
                </a:lnTo>
                <a:lnTo>
                  <a:pt x="6158163" y="581541"/>
                </a:lnTo>
                <a:lnTo>
                  <a:pt x="6168335" y="627642"/>
                </a:lnTo>
                <a:lnTo>
                  <a:pt x="6175713" y="674730"/>
                </a:lnTo>
                <a:lnTo>
                  <a:pt x="6180206" y="722715"/>
                </a:lnTo>
                <a:lnTo>
                  <a:pt x="6181724" y="771506"/>
                </a:lnTo>
                <a:lnTo>
                  <a:pt x="6180206" y="820298"/>
                </a:lnTo>
                <a:lnTo>
                  <a:pt x="6175713" y="868283"/>
                </a:lnTo>
                <a:lnTo>
                  <a:pt x="6168335" y="915371"/>
                </a:lnTo>
                <a:lnTo>
                  <a:pt x="6158163" y="961471"/>
                </a:lnTo>
                <a:lnTo>
                  <a:pt x="6145286" y="1006495"/>
                </a:lnTo>
                <a:lnTo>
                  <a:pt x="6129796" y="1050350"/>
                </a:lnTo>
                <a:lnTo>
                  <a:pt x="6111782" y="1092947"/>
                </a:lnTo>
                <a:lnTo>
                  <a:pt x="6091334" y="1134196"/>
                </a:lnTo>
                <a:lnTo>
                  <a:pt x="6068545" y="1174005"/>
                </a:lnTo>
                <a:lnTo>
                  <a:pt x="6043503" y="1212285"/>
                </a:lnTo>
                <a:lnTo>
                  <a:pt x="6016298" y="1248945"/>
                </a:lnTo>
                <a:lnTo>
                  <a:pt x="5987023" y="1283895"/>
                </a:lnTo>
                <a:lnTo>
                  <a:pt x="5955766" y="1317044"/>
                </a:lnTo>
                <a:lnTo>
                  <a:pt x="5922618" y="1348302"/>
                </a:lnTo>
                <a:lnTo>
                  <a:pt x="5887670" y="1377580"/>
                </a:lnTo>
                <a:lnTo>
                  <a:pt x="5851012" y="1404785"/>
                </a:lnTo>
                <a:lnTo>
                  <a:pt x="5812734" y="1429828"/>
                </a:lnTo>
                <a:lnTo>
                  <a:pt x="5772926" y="1452619"/>
                </a:lnTo>
                <a:lnTo>
                  <a:pt x="5731680" y="1473067"/>
                </a:lnTo>
                <a:lnTo>
                  <a:pt x="5689085" y="1491082"/>
                </a:lnTo>
                <a:lnTo>
                  <a:pt x="5645232" y="1506573"/>
                </a:lnTo>
                <a:lnTo>
                  <a:pt x="5600210" y="1519451"/>
                </a:lnTo>
                <a:lnTo>
                  <a:pt x="5554112" y="1529624"/>
                </a:lnTo>
                <a:lnTo>
                  <a:pt x="5507026" y="1537002"/>
                </a:lnTo>
                <a:lnTo>
                  <a:pt x="5459043" y="1541495"/>
                </a:lnTo>
                <a:lnTo>
                  <a:pt x="5410255" y="1543013"/>
                </a:lnTo>
                <a:close/>
              </a:path>
            </a:pathLst>
          </a:custGeom>
          <a:solidFill>
            <a:srgbClr val="3B5BA1"/>
          </a:solidFill>
        </p:spPr>
        <p:txBody>
          <a:bodyPr wrap="square" lIns="0" tIns="0" rIns="0" bIns="0" rtlCol="0"/>
          <a:lstStyle/>
          <a:p>
            <a:endParaRPr dirty="0"/>
          </a:p>
        </p:txBody>
      </p:sp>
      <p:grpSp>
        <p:nvGrpSpPr>
          <p:cNvPr id="56" name="object 25"/>
          <p:cNvGrpSpPr/>
          <p:nvPr/>
        </p:nvGrpSpPr>
        <p:grpSpPr>
          <a:xfrm>
            <a:off x="10839726" y="7821637"/>
            <a:ext cx="1381125" cy="1381125"/>
            <a:chOff x="9144000" y="7241483"/>
            <a:chExt cx="1381125" cy="1381125"/>
          </a:xfrm>
        </p:grpSpPr>
        <p:sp>
          <p:nvSpPr>
            <p:cNvPr id="57" name="object 26"/>
            <p:cNvSpPr/>
            <p:nvPr/>
          </p:nvSpPr>
          <p:spPr>
            <a:xfrm>
              <a:off x="9144000" y="7241483"/>
              <a:ext cx="1381125" cy="1381125"/>
            </a:xfrm>
            <a:custGeom>
              <a:avLst/>
              <a:gdLst/>
              <a:ahLst/>
              <a:cxnLst/>
              <a:rect l="l" t="t" r="r" b="b"/>
              <a:pathLst>
                <a:path w="1381125" h="1381125">
                  <a:moveTo>
                    <a:pt x="690562" y="1381124"/>
                  </a:moveTo>
                  <a:lnTo>
                    <a:pt x="643282" y="1379531"/>
                  </a:lnTo>
                  <a:lnTo>
                    <a:pt x="596857" y="1374820"/>
                  </a:lnTo>
                  <a:lnTo>
                    <a:pt x="551390" y="1367095"/>
                  </a:lnTo>
                  <a:lnTo>
                    <a:pt x="506983" y="1356457"/>
                  </a:lnTo>
                  <a:lnTo>
                    <a:pt x="463740" y="1343010"/>
                  </a:lnTo>
                  <a:lnTo>
                    <a:pt x="421764" y="1326857"/>
                  </a:lnTo>
                  <a:lnTo>
                    <a:pt x="381157" y="1308100"/>
                  </a:lnTo>
                  <a:lnTo>
                    <a:pt x="342022" y="1286842"/>
                  </a:lnTo>
                  <a:lnTo>
                    <a:pt x="304462" y="1263187"/>
                  </a:lnTo>
                  <a:lnTo>
                    <a:pt x="268580" y="1237237"/>
                  </a:lnTo>
                  <a:lnTo>
                    <a:pt x="234478" y="1209095"/>
                  </a:lnTo>
                  <a:lnTo>
                    <a:pt x="202261" y="1178863"/>
                  </a:lnTo>
                  <a:lnTo>
                    <a:pt x="172029" y="1146645"/>
                  </a:lnTo>
                  <a:lnTo>
                    <a:pt x="143887" y="1112544"/>
                  </a:lnTo>
                  <a:lnTo>
                    <a:pt x="117937" y="1076662"/>
                  </a:lnTo>
                  <a:lnTo>
                    <a:pt x="94282" y="1039102"/>
                  </a:lnTo>
                  <a:lnTo>
                    <a:pt x="73024" y="999967"/>
                  </a:lnTo>
                  <a:lnTo>
                    <a:pt x="54267" y="959360"/>
                  </a:lnTo>
                  <a:lnTo>
                    <a:pt x="38114" y="917384"/>
                  </a:lnTo>
                  <a:lnTo>
                    <a:pt x="24667" y="874141"/>
                  </a:lnTo>
                  <a:lnTo>
                    <a:pt x="14029" y="829734"/>
                  </a:lnTo>
                  <a:lnTo>
                    <a:pt x="6304" y="784267"/>
                  </a:lnTo>
                  <a:lnTo>
                    <a:pt x="1593" y="737842"/>
                  </a:lnTo>
                  <a:lnTo>
                    <a:pt x="0" y="690562"/>
                  </a:lnTo>
                  <a:lnTo>
                    <a:pt x="1593" y="643282"/>
                  </a:lnTo>
                  <a:lnTo>
                    <a:pt x="6304" y="596857"/>
                  </a:lnTo>
                  <a:lnTo>
                    <a:pt x="14029" y="551390"/>
                  </a:lnTo>
                  <a:lnTo>
                    <a:pt x="24667" y="506983"/>
                  </a:lnTo>
                  <a:lnTo>
                    <a:pt x="38114" y="463740"/>
                  </a:lnTo>
                  <a:lnTo>
                    <a:pt x="54267" y="421764"/>
                  </a:lnTo>
                  <a:lnTo>
                    <a:pt x="73024" y="381157"/>
                  </a:lnTo>
                  <a:lnTo>
                    <a:pt x="94282" y="342022"/>
                  </a:lnTo>
                  <a:lnTo>
                    <a:pt x="117937" y="304462"/>
                  </a:lnTo>
                  <a:lnTo>
                    <a:pt x="143887" y="268580"/>
                  </a:lnTo>
                  <a:lnTo>
                    <a:pt x="172029" y="234478"/>
                  </a:lnTo>
                  <a:lnTo>
                    <a:pt x="202261" y="202261"/>
                  </a:lnTo>
                  <a:lnTo>
                    <a:pt x="234478" y="172029"/>
                  </a:lnTo>
                  <a:lnTo>
                    <a:pt x="268580" y="143887"/>
                  </a:lnTo>
                  <a:lnTo>
                    <a:pt x="304462" y="117937"/>
                  </a:lnTo>
                  <a:lnTo>
                    <a:pt x="342022" y="94282"/>
                  </a:lnTo>
                  <a:lnTo>
                    <a:pt x="381157" y="73024"/>
                  </a:lnTo>
                  <a:lnTo>
                    <a:pt x="421764" y="54267"/>
                  </a:lnTo>
                  <a:lnTo>
                    <a:pt x="463740" y="38114"/>
                  </a:lnTo>
                  <a:lnTo>
                    <a:pt x="506983" y="24667"/>
                  </a:lnTo>
                  <a:lnTo>
                    <a:pt x="551390" y="14029"/>
                  </a:lnTo>
                  <a:lnTo>
                    <a:pt x="596857" y="6304"/>
                  </a:lnTo>
                  <a:lnTo>
                    <a:pt x="643282" y="1593"/>
                  </a:lnTo>
                  <a:lnTo>
                    <a:pt x="690562" y="0"/>
                  </a:lnTo>
                  <a:lnTo>
                    <a:pt x="737842" y="1593"/>
                  </a:lnTo>
                  <a:lnTo>
                    <a:pt x="784267" y="6304"/>
                  </a:lnTo>
                  <a:lnTo>
                    <a:pt x="829734" y="14029"/>
                  </a:lnTo>
                  <a:lnTo>
                    <a:pt x="874141" y="24667"/>
                  </a:lnTo>
                  <a:lnTo>
                    <a:pt x="917384" y="38114"/>
                  </a:lnTo>
                  <a:lnTo>
                    <a:pt x="959360" y="54267"/>
                  </a:lnTo>
                  <a:lnTo>
                    <a:pt x="999967" y="73024"/>
                  </a:lnTo>
                  <a:lnTo>
                    <a:pt x="1039102" y="94282"/>
                  </a:lnTo>
                  <a:lnTo>
                    <a:pt x="1076662" y="117937"/>
                  </a:lnTo>
                  <a:lnTo>
                    <a:pt x="1112544" y="143887"/>
                  </a:lnTo>
                  <a:lnTo>
                    <a:pt x="1146645" y="172029"/>
                  </a:lnTo>
                  <a:lnTo>
                    <a:pt x="1178863" y="202261"/>
                  </a:lnTo>
                  <a:lnTo>
                    <a:pt x="1209095" y="234478"/>
                  </a:lnTo>
                  <a:lnTo>
                    <a:pt x="1237237" y="268580"/>
                  </a:lnTo>
                  <a:lnTo>
                    <a:pt x="1263187" y="304462"/>
                  </a:lnTo>
                  <a:lnTo>
                    <a:pt x="1286842" y="342022"/>
                  </a:lnTo>
                  <a:lnTo>
                    <a:pt x="1308100" y="381157"/>
                  </a:lnTo>
                  <a:lnTo>
                    <a:pt x="1326857" y="421764"/>
                  </a:lnTo>
                  <a:lnTo>
                    <a:pt x="1343010" y="463740"/>
                  </a:lnTo>
                  <a:lnTo>
                    <a:pt x="1356457" y="506983"/>
                  </a:lnTo>
                  <a:lnTo>
                    <a:pt x="1367095" y="551390"/>
                  </a:lnTo>
                  <a:lnTo>
                    <a:pt x="1374820" y="596857"/>
                  </a:lnTo>
                  <a:lnTo>
                    <a:pt x="1379531" y="643282"/>
                  </a:lnTo>
                  <a:lnTo>
                    <a:pt x="1381124" y="690562"/>
                  </a:lnTo>
                  <a:lnTo>
                    <a:pt x="1379531" y="737842"/>
                  </a:lnTo>
                  <a:lnTo>
                    <a:pt x="1374820" y="784267"/>
                  </a:lnTo>
                  <a:lnTo>
                    <a:pt x="1367095" y="829734"/>
                  </a:lnTo>
                  <a:lnTo>
                    <a:pt x="1356457" y="874141"/>
                  </a:lnTo>
                  <a:lnTo>
                    <a:pt x="1343010" y="917384"/>
                  </a:lnTo>
                  <a:lnTo>
                    <a:pt x="1326857" y="959360"/>
                  </a:lnTo>
                  <a:lnTo>
                    <a:pt x="1308100" y="999967"/>
                  </a:lnTo>
                  <a:lnTo>
                    <a:pt x="1286842" y="1039102"/>
                  </a:lnTo>
                  <a:lnTo>
                    <a:pt x="1263187" y="1076662"/>
                  </a:lnTo>
                  <a:lnTo>
                    <a:pt x="1237237" y="1112544"/>
                  </a:lnTo>
                  <a:lnTo>
                    <a:pt x="1209095" y="1146645"/>
                  </a:lnTo>
                  <a:lnTo>
                    <a:pt x="1178863" y="1178863"/>
                  </a:lnTo>
                  <a:lnTo>
                    <a:pt x="1146645" y="1209095"/>
                  </a:lnTo>
                  <a:lnTo>
                    <a:pt x="1112544" y="1237237"/>
                  </a:lnTo>
                  <a:lnTo>
                    <a:pt x="1076662" y="1263187"/>
                  </a:lnTo>
                  <a:lnTo>
                    <a:pt x="1039102" y="1286842"/>
                  </a:lnTo>
                  <a:lnTo>
                    <a:pt x="999967" y="1308100"/>
                  </a:lnTo>
                  <a:lnTo>
                    <a:pt x="959360" y="1326857"/>
                  </a:lnTo>
                  <a:lnTo>
                    <a:pt x="917384" y="1343010"/>
                  </a:lnTo>
                  <a:lnTo>
                    <a:pt x="874141" y="1356457"/>
                  </a:lnTo>
                  <a:lnTo>
                    <a:pt x="829734" y="1367095"/>
                  </a:lnTo>
                  <a:lnTo>
                    <a:pt x="784267" y="1374820"/>
                  </a:lnTo>
                  <a:lnTo>
                    <a:pt x="737842" y="1379531"/>
                  </a:lnTo>
                  <a:lnTo>
                    <a:pt x="690562" y="1381124"/>
                  </a:lnTo>
                  <a:close/>
                </a:path>
              </a:pathLst>
            </a:custGeom>
            <a:solidFill>
              <a:srgbClr val="EFCF41"/>
            </a:solidFill>
          </p:spPr>
          <p:txBody>
            <a:bodyPr wrap="square" lIns="0" tIns="0" rIns="0" bIns="0" rtlCol="0"/>
            <a:lstStyle/>
            <a:p>
              <a:endParaRPr/>
            </a:p>
          </p:txBody>
        </p:sp>
        <p:sp>
          <p:nvSpPr>
            <p:cNvPr id="58" name="object 27"/>
            <p:cNvSpPr/>
            <p:nvPr/>
          </p:nvSpPr>
          <p:spPr>
            <a:xfrm>
              <a:off x="9214613" y="7312099"/>
              <a:ext cx="1238250" cy="1238250"/>
            </a:xfrm>
            <a:custGeom>
              <a:avLst/>
              <a:gdLst/>
              <a:ahLst/>
              <a:cxnLst/>
              <a:rect l="l" t="t" r="r" b="b"/>
              <a:pathLst>
                <a:path w="1238250" h="1238250">
                  <a:moveTo>
                    <a:pt x="619125" y="1238250"/>
                  </a:moveTo>
                  <a:lnTo>
                    <a:pt x="570740" y="1236387"/>
                  </a:lnTo>
                  <a:lnTo>
                    <a:pt x="523374" y="1230890"/>
                  </a:lnTo>
                  <a:lnTo>
                    <a:pt x="477165" y="1221898"/>
                  </a:lnTo>
                  <a:lnTo>
                    <a:pt x="432249" y="1209547"/>
                  </a:lnTo>
                  <a:lnTo>
                    <a:pt x="388764" y="1193976"/>
                  </a:lnTo>
                  <a:lnTo>
                    <a:pt x="346849" y="1175321"/>
                  </a:lnTo>
                  <a:lnTo>
                    <a:pt x="306640" y="1153721"/>
                  </a:lnTo>
                  <a:lnTo>
                    <a:pt x="268276" y="1129313"/>
                  </a:lnTo>
                  <a:lnTo>
                    <a:pt x="231893" y="1102235"/>
                  </a:lnTo>
                  <a:lnTo>
                    <a:pt x="197631" y="1072624"/>
                  </a:lnTo>
                  <a:lnTo>
                    <a:pt x="165625" y="1040618"/>
                  </a:lnTo>
                  <a:lnTo>
                    <a:pt x="136014" y="1006356"/>
                  </a:lnTo>
                  <a:lnTo>
                    <a:pt x="108936" y="969973"/>
                  </a:lnTo>
                  <a:lnTo>
                    <a:pt x="84528" y="931609"/>
                  </a:lnTo>
                  <a:lnTo>
                    <a:pt x="62928" y="891400"/>
                  </a:lnTo>
                  <a:lnTo>
                    <a:pt x="44273" y="849485"/>
                  </a:lnTo>
                  <a:lnTo>
                    <a:pt x="28702" y="806000"/>
                  </a:lnTo>
                  <a:lnTo>
                    <a:pt x="16351" y="761084"/>
                  </a:lnTo>
                  <a:lnTo>
                    <a:pt x="7359" y="714875"/>
                  </a:lnTo>
                  <a:lnTo>
                    <a:pt x="1862" y="667509"/>
                  </a:lnTo>
                  <a:lnTo>
                    <a:pt x="0" y="619125"/>
                  </a:lnTo>
                  <a:lnTo>
                    <a:pt x="1862" y="570740"/>
                  </a:lnTo>
                  <a:lnTo>
                    <a:pt x="7359" y="523374"/>
                  </a:lnTo>
                  <a:lnTo>
                    <a:pt x="16351" y="477165"/>
                  </a:lnTo>
                  <a:lnTo>
                    <a:pt x="28702" y="432249"/>
                  </a:lnTo>
                  <a:lnTo>
                    <a:pt x="44273" y="388764"/>
                  </a:lnTo>
                  <a:lnTo>
                    <a:pt x="62928" y="346849"/>
                  </a:lnTo>
                  <a:lnTo>
                    <a:pt x="84528" y="306640"/>
                  </a:lnTo>
                  <a:lnTo>
                    <a:pt x="108936" y="268276"/>
                  </a:lnTo>
                  <a:lnTo>
                    <a:pt x="136014" y="231893"/>
                  </a:lnTo>
                  <a:lnTo>
                    <a:pt x="165625" y="197631"/>
                  </a:lnTo>
                  <a:lnTo>
                    <a:pt x="197631" y="165625"/>
                  </a:lnTo>
                  <a:lnTo>
                    <a:pt x="231893" y="136014"/>
                  </a:lnTo>
                  <a:lnTo>
                    <a:pt x="268276" y="108936"/>
                  </a:lnTo>
                  <a:lnTo>
                    <a:pt x="306640" y="84528"/>
                  </a:lnTo>
                  <a:lnTo>
                    <a:pt x="346849" y="62928"/>
                  </a:lnTo>
                  <a:lnTo>
                    <a:pt x="388764" y="44273"/>
                  </a:lnTo>
                  <a:lnTo>
                    <a:pt x="432249" y="28702"/>
                  </a:lnTo>
                  <a:lnTo>
                    <a:pt x="477165" y="16351"/>
                  </a:lnTo>
                  <a:lnTo>
                    <a:pt x="523374" y="7359"/>
                  </a:lnTo>
                  <a:lnTo>
                    <a:pt x="570740" y="1862"/>
                  </a:lnTo>
                  <a:lnTo>
                    <a:pt x="619125" y="0"/>
                  </a:lnTo>
                  <a:lnTo>
                    <a:pt x="667509" y="1862"/>
                  </a:lnTo>
                  <a:lnTo>
                    <a:pt x="714875" y="7359"/>
                  </a:lnTo>
                  <a:lnTo>
                    <a:pt x="761084" y="16351"/>
                  </a:lnTo>
                  <a:lnTo>
                    <a:pt x="806000" y="28702"/>
                  </a:lnTo>
                  <a:lnTo>
                    <a:pt x="849485" y="44273"/>
                  </a:lnTo>
                  <a:lnTo>
                    <a:pt x="891400" y="62928"/>
                  </a:lnTo>
                  <a:lnTo>
                    <a:pt x="931609" y="84528"/>
                  </a:lnTo>
                  <a:lnTo>
                    <a:pt x="969973" y="108936"/>
                  </a:lnTo>
                  <a:lnTo>
                    <a:pt x="1006356" y="136014"/>
                  </a:lnTo>
                  <a:lnTo>
                    <a:pt x="1040618" y="165625"/>
                  </a:lnTo>
                  <a:lnTo>
                    <a:pt x="1072624" y="197631"/>
                  </a:lnTo>
                  <a:lnTo>
                    <a:pt x="1102235" y="231893"/>
                  </a:lnTo>
                  <a:lnTo>
                    <a:pt x="1129313" y="268276"/>
                  </a:lnTo>
                  <a:lnTo>
                    <a:pt x="1153721" y="306640"/>
                  </a:lnTo>
                  <a:lnTo>
                    <a:pt x="1175321" y="346849"/>
                  </a:lnTo>
                  <a:lnTo>
                    <a:pt x="1193976" y="388764"/>
                  </a:lnTo>
                  <a:lnTo>
                    <a:pt x="1209547" y="432249"/>
                  </a:lnTo>
                  <a:lnTo>
                    <a:pt x="1221898" y="477165"/>
                  </a:lnTo>
                  <a:lnTo>
                    <a:pt x="1230890" y="523374"/>
                  </a:lnTo>
                  <a:lnTo>
                    <a:pt x="1236387" y="570740"/>
                  </a:lnTo>
                  <a:lnTo>
                    <a:pt x="1238250" y="619125"/>
                  </a:lnTo>
                  <a:lnTo>
                    <a:pt x="1236387" y="667509"/>
                  </a:lnTo>
                  <a:lnTo>
                    <a:pt x="1230890" y="714875"/>
                  </a:lnTo>
                  <a:lnTo>
                    <a:pt x="1221898" y="761084"/>
                  </a:lnTo>
                  <a:lnTo>
                    <a:pt x="1209547" y="806000"/>
                  </a:lnTo>
                  <a:lnTo>
                    <a:pt x="1193976" y="849485"/>
                  </a:lnTo>
                  <a:lnTo>
                    <a:pt x="1175321" y="891400"/>
                  </a:lnTo>
                  <a:lnTo>
                    <a:pt x="1153721" y="931609"/>
                  </a:lnTo>
                  <a:lnTo>
                    <a:pt x="1129313" y="969973"/>
                  </a:lnTo>
                  <a:lnTo>
                    <a:pt x="1102235" y="1006356"/>
                  </a:lnTo>
                  <a:lnTo>
                    <a:pt x="1072624" y="1040618"/>
                  </a:lnTo>
                  <a:lnTo>
                    <a:pt x="1040618" y="1072624"/>
                  </a:lnTo>
                  <a:lnTo>
                    <a:pt x="1006356" y="1102235"/>
                  </a:lnTo>
                  <a:lnTo>
                    <a:pt x="969973" y="1129313"/>
                  </a:lnTo>
                  <a:lnTo>
                    <a:pt x="931609" y="1153721"/>
                  </a:lnTo>
                  <a:lnTo>
                    <a:pt x="891400" y="1175321"/>
                  </a:lnTo>
                  <a:lnTo>
                    <a:pt x="849485" y="1193976"/>
                  </a:lnTo>
                  <a:lnTo>
                    <a:pt x="806000" y="1209547"/>
                  </a:lnTo>
                  <a:lnTo>
                    <a:pt x="761084" y="1221898"/>
                  </a:lnTo>
                  <a:lnTo>
                    <a:pt x="714875" y="1230890"/>
                  </a:lnTo>
                  <a:lnTo>
                    <a:pt x="667509" y="1236387"/>
                  </a:lnTo>
                  <a:lnTo>
                    <a:pt x="619125" y="1238250"/>
                  </a:lnTo>
                  <a:close/>
                </a:path>
              </a:pathLst>
            </a:custGeom>
            <a:solidFill>
              <a:srgbClr val="FFFFFF"/>
            </a:solidFill>
          </p:spPr>
          <p:txBody>
            <a:bodyPr wrap="square" lIns="0" tIns="0" rIns="0" bIns="0" rtlCol="0"/>
            <a:lstStyle/>
            <a:p>
              <a:endParaRPr/>
            </a:p>
          </p:txBody>
        </p:sp>
      </p:grpSp>
      <p:sp>
        <p:nvSpPr>
          <p:cNvPr id="60" name="object 47"/>
          <p:cNvSpPr txBox="1"/>
          <p:nvPr/>
        </p:nvSpPr>
        <p:spPr>
          <a:xfrm>
            <a:off x="12487547" y="7960386"/>
            <a:ext cx="4496318" cy="915635"/>
          </a:xfrm>
          <a:prstGeom prst="rect">
            <a:avLst/>
          </a:prstGeom>
        </p:spPr>
        <p:txBody>
          <a:bodyPr vert="horz" wrap="square" lIns="0" tIns="175260" rIns="0" bIns="0" rtlCol="0">
            <a:spAutoFit/>
          </a:bodyPr>
          <a:lstStyle/>
          <a:p>
            <a:pPr marL="12700">
              <a:lnSpc>
                <a:spcPct val="100000"/>
              </a:lnSpc>
              <a:spcBef>
                <a:spcPts val="1380"/>
              </a:spcBef>
            </a:pPr>
            <a:r>
              <a:rPr lang="en-US" sz="2400" b="1" spc="200" dirty="0" smtClean="0">
                <a:solidFill>
                  <a:srgbClr val="FFFFFF"/>
                </a:solidFill>
                <a:latin typeface="Trebuchet MS"/>
                <a:cs typeface="Trebuchet MS"/>
              </a:rPr>
              <a:t>Annual List of Danube Strategy Flagships</a:t>
            </a:r>
            <a:endParaRPr dirty="0">
              <a:latin typeface="Verdana"/>
              <a:cs typeface="Verdana"/>
            </a:endParaRPr>
          </a:p>
        </p:txBody>
      </p:sp>
      <p:pic>
        <p:nvPicPr>
          <p:cNvPr id="54" name="object 27"/>
          <p:cNvPicPr/>
          <p:nvPr/>
        </p:nvPicPr>
        <p:blipFill>
          <a:blip r:embed="rId9" cstate="print">
            <a:duotone>
              <a:prstClr val="black"/>
              <a:srgbClr val="0070C0">
                <a:tint val="45000"/>
                <a:satMod val="400000"/>
              </a:srgbClr>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11066148" y="8102732"/>
            <a:ext cx="867463" cy="868694"/>
          </a:xfrm>
          <a:prstGeom prst="rect">
            <a:avLst/>
          </a:prstGeom>
        </p:spPr>
      </p:pic>
    </p:spTree>
    <p:extLst>
      <p:ext uri="{BB962C8B-B14F-4D97-AF65-F5344CB8AC3E}">
        <p14:creationId xmlns:p14="http://schemas.microsoft.com/office/powerpoint/2010/main" val="399199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46125" y="10279274"/>
            <a:ext cx="9525" cy="8255"/>
          </a:xfrm>
          <a:custGeom>
            <a:avLst/>
            <a:gdLst/>
            <a:ahLst/>
            <a:cxnLst/>
            <a:rect l="l" t="t" r="r" b="b"/>
            <a:pathLst>
              <a:path w="9525" h="8254">
                <a:moveTo>
                  <a:pt x="9250" y="7725"/>
                </a:moveTo>
                <a:lnTo>
                  <a:pt x="0" y="0"/>
                </a:lnTo>
              </a:path>
            </a:pathLst>
          </a:custGeom>
          <a:ln w="152592">
            <a:solidFill>
              <a:srgbClr val="EFCF41"/>
            </a:solidFill>
          </a:ln>
        </p:spPr>
        <p:txBody>
          <a:bodyPr wrap="square" lIns="0" tIns="0" rIns="0" bIns="0" rtlCol="0"/>
          <a:lstStyle/>
          <a:p>
            <a:endParaRPr/>
          </a:p>
        </p:txBody>
      </p:sp>
      <p:sp>
        <p:nvSpPr>
          <p:cNvPr id="3" name="object 3"/>
          <p:cNvSpPr/>
          <p:nvPr/>
        </p:nvSpPr>
        <p:spPr>
          <a:xfrm>
            <a:off x="7996854" y="9925511"/>
            <a:ext cx="3519170" cy="361950"/>
          </a:xfrm>
          <a:custGeom>
            <a:avLst/>
            <a:gdLst/>
            <a:ahLst/>
            <a:cxnLst/>
            <a:rect l="l" t="t" r="r" b="b"/>
            <a:pathLst>
              <a:path w="3519170" h="361950">
                <a:moveTo>
                  <a:pt x="3518923" y="361488"/>
                </a:moveTo>
                <a:lnTo>
                  <a:pt x="435610" y="361488"/>
                </a:lnTo>
                <a:lnTo>
                  <a:pt x="0" y="0"/>
                </a:lnTo>
                <a:lnTo>
                  <a:pt x="3083313" y="0"/>
                </a:lnTo>
                <a:lnTo>
                  <a:pt x="3518923" y="361488"/>
                </a:lnTo>
                <a:close/>
              </a:path>
            </a:pathLst>
          </a:custGeom>
          <a:solidFill>
            <a:srgbClr val="3B5BA1"/>
          </a:solidFill>
        </p:spPr>
        <p:txBody>
          <a:bodyPr wrap="square" lIns="0" tIns="0" rIns="0" bIns="0" rtlCol="0"/>
          <a:lstStyle/>
          <a:p>
            <a:endParaRPr/>
          </a:p>
        </p:txBody>
      </p:sp>
      <p:grpSp>
        <p:nvGrpSpPr>
          <p:cNvPr id="4" name="object 4"/>
          <p:cNvGrpSpPr/>
          <p:nvPr/>
        </p:nvGrpSpPr>
        <p:grpSpPr>
          <a:xfrm>
            <a:off x="11586209" y="0"/>
            <a:ext cx="6295390" cy="10044430"/>
            <a:chOff x="11586209" y="0"/>
            <a:chExt cx="6295390" cy="10044430"/>
          </a:xfrm>
        </p:grpSpPr>
        <p:sp>
          <p:nvSpPr>
            <p:cNvPr id="5" name="object 5"/>
            <p:cNvSpPr/>
            <p:nvPr/>
          </p:nvSpPr>
          <p:spPr>
            <a:xfrm>
              <a:off x="17627317" y="80950"/>
              <a:ext cx="0" cy="9887585"/>
            </a:xfrm>
            <a:custGeom>
              <a:avLst/>
              <a:gdLst/>
              <a:ahLst/>
              <a:cxnLst/>
              <a:rect l="l" t="t" r="r" b="b"/>
              <a:pathLst>
                <a:path h="9887585">
                  <a:moveTo>
                    <a:pt x="0" y="0"/>
                  </a:moveTo>
                  <a:lnTo>
                    <a:pt x="0" y="9887001"/>
                  </a:lnTo>
                </a:path>
              </a:pathLst>
            </a:custGeom>
            <a:ln w="76233">
              <a:solidFill>
                <a:srgbClr val="EFCF41"/>
              </a:solidFill>
            </a:ln>
          </p:spPr>
          <p:txBody>
            <a:bodyPr wrap="square" lIns="0" tIns="0" rIns="0" bIns="0" rtlCol="0"/>
            <a:lstStyle/>
            <a:p>
              <a:endParaRPr/>
            </a:p>
          </p:txBody>
        </p:sp>
        <p:sp>
          <p:nvSpPr>
            <p:cNvPr id="6" name="object 6"/>
            <p:cNvSpPr/>
            <p:nvPr/>
          </p:nvSpPr>
          <p:spPr>
            <a:xfrm>
              <a:off x="15262671" y="0"/>
              <a:ext cx="2542540" cy="622300"/>
            </a:xfrm>
            <a:custGeom>
              <a:avLst/>
              <a:gdLst/>
              <a:ahLst/>
              <a:cxnLst/>
              <a:rect l="l" t="t" r="r" b="b"/>
              <a:pathLst>
                <a:path w="2542540" h="622300">
                  <a:moveTo>
                    <a:pt x="1780519" y="621687"/>
                  </a:moveTo>
                  <a:lnTo>
                    <a:pt x="0" y="621687"/>
                  </a:lnTo>
                  <a:lnTo>
                    <a:pt x="761534" y="0"/>
                  </a:lnTo>
                  <a:lnTo>
                    <a:pt x="2542055" y="0"/>
                  </a:lnTo>
                  <a:lnTo>
                    <a:pt x="1780519" y="621687"/>
                  </a:lnTo>
                  <a:close/>
                </a:path>
              </a:pathLst>
            </a:custGeom>
            <a:solidFill>
              <a:srgbClr val="FFFFFF"/>
            </a:solidFill>
          </p:spPr>
          <p:txBody>
            <a:bodyPr wrap="square" lIns="0" tIns="0" rIns="0" bIns="0" rtlCol="0"/>
            <a:lstStyle/>
            <a:p>
              <a:endParaRPr/>
            </a:p>
          </p:txBody>
        </p:sp>
        <p:sp>
          <p:nvSpPr>
            <p:cNvPr id="7" name="object 7"/>
            <p:cNvSpPr/>
            <p:nvPr/>
          </p:nvSpPr>
          <p:spPr>
            <a:xfrm>
              <a:off x="17043191" y="0"/>
              <a:ext cx="762000" cy="622300"/>
            </a:xfrm>
            <a:custGeom>
              <a:avLst/>
              <a:gdLst/>
              <a:ahLst/>
              <a:cxnLst/>
              <a:rect l="l" t="t" r="r" b="b"/>
              <a:pathLst>
                <a:path w="762000" h="622300">
                  <a:moveTo>
                    <a:pt x="761535" y="0"/>
                  </a:moveTo>
                  <a:lnTo>
                    <a:pt x="0" y="621687"/>
                  </a:lnTo>
                </a:path>
              </a:pathLst>
            </a:custGeom>
            <a:ln w="152608">
              <a:solidFill>
                <a:srgbClr val="3B5BA1"/>
              </a:solidFill>
            </a:ln>
          </p:spPr>
          <p:txBody>
            <a:bodyPr wrap="square" lIns="0" tIns="0" rIns="0" bIns="0" rtlCol="0"/>
            <a:lstStyle/>
            <a:p>
              <a:endParaRPr/>
            </a:p>
          </p:txBody>
        </p:sp>
        <p:sp>
          <p:nvSpPr>
            <p:cNvPr id="8" name="object 8"/>
            <p:cNvSpPr/>
            <p:nvPr/>
          </p:nvSpPr>
          <p:spPr>
            <a:xfrm>
              <a:off x="14179149" y="0"/>
              <a:ext cx="2556510" cy="399415"/>
            </a:xfrm>
            <a:custGeom>
              <a:avLst/>
              <a:gdLst/>
              <a:ahLst/>
              <a:cxnLst/>
              <a:rect l="l" t="t" r="r" b="b"/>
              <a:pathLst>
                <a:path w="2556509" h="399415">
                  <a:moveTo>
                    <a:pt x="2067816" y="398936"/>
                  </a:moveTo>
                  <a:lnTo>
                    <a:pt x="0" y="398936"/>
                  </a:lnTo>
                  <a:lnTo>
                    <a:pt x="488077" y="0"/>
                  </a:lnTo>
                  <a:lnTo>
                    <a:pt x="2555893" y="0"/>
                  </a:lnTo>
                  <a:lnTo>
                    <a:pt x="2067816" y="398936"/>
                  </a:lnTo>
                  <a:close/>
                </a:path>
              </a:pathLst>
            </a:custGeom>
            <a:solidFill>
              <a:srgbClr val="EFCF41"/>
            </a:solidFill>
          </p:spPr>
          <p:txBody>
            <a:bodyPr wrap="square" lIns="0" tIns="0" rIns="0" bIns="0" rtlCol="0"/>
            <a:lstStyle/>
            <a:p>
              <a:endParaRPr/>
            </a:p>
          </p:txBody>
        </p:sp>
        <p:sp>
          <p:nvSpPr>
            <p:cNvPr id="9" name="object 9"/>
            <p:cNvSpPr/>
            <p:nvPr/>
          </p:nvSpPr>
          <p:spPr>
            <a:xfrm>
              <a:off x="11586209" y="9925511"/>
              <a:ext cx="6077585" cy="0"/>
            </a:xfrm>
            <a:custGeom>
              <a:avLst/>
              <a:gdLst/>
              <a:ahLst/>
              <a:cxnLst/>
              <a:rect l="l" t="t" r="r" b="b"/>
              <a:pathLst>
                <a:path w="6077584">
                  <a:moveTo>
                    <a:pt x="0" y="0"/>
                  </a:moveTo>
                  <a:lnTo>
                    <a:pt x="6077000" y="0"/>
                  </a:lnTo>
                </a:path>
              </a:pathLst>
            </a:custGeom>
            <a:ln w="76199">
              <a:solidFill>
                <a:srgbClr val="EFCF41"/>
              </a:solidFill>
            </a:ln>
          </p:spPr>
          <p:txBody>
            <a:bodyPr wrap="square" lIns="0" tIns="0" rIns="0" bIns="0" rtlCol="0"/>
            <a:lstStyle/>
            <a:p>
              <a:endParaRPr/>
            </a:p>
          </p:txBody>
        </p:sp>
      </p:grpSp>
      <p:sp>
        <p:nvSpPr>
          <p:cNvPr id="10" name="object 10"/>
          <p:cNvSpPr/>
          <p:nvPr/>
        </p:nvSpPr>
        <p:spPr>
          <a:xfrm>
            <a:off x="0" y="1419231"/>
            <a:ext cx="5909310" cy="1028700"/>
          </a:xfrm>
          <a:custGeom>
            <a:avLst/>
            <a:gdLst/>
            <a:ahLst/>
            <a:cxnLst/>
            <a:rect l="l" t="t" r="r" b="b"/>
            <a:pathLst>
              <a:path w="5909310" h="1028700">
                <a:moveTo>
                  <a:pt x="5908914" y="1028699"/>
                </a:moveTo>
                <a:lnTo>
                  <a:pt x="0" y="1028699"/>
                </a:lnTo>
                <a:lnTo>
                  <a:pt x="0" y="0"/>
                </a:lnTo>
                <a:lnTo>
                  <a:pt x="4674353" y="0"/>
                </a:lnTo>
                <a:lnTo>
                  <a:pt x="5908914" y="1028699"/>
                </a:lnTo>
                <a:close/>
              </a:path>
            </a:pathLst>
          </a:custGeom>
          <a:solidFill>
            <a:srgbClr val="EFCF41"/>
          </a:solidFill>
        </p:spPr>
        <p:txBody>
          <a:bodyPr wrap="square" lIns="0" tIns="0" rIns="0" bIns="0" rtlCol="0"/>
          <a:lstStyle/>
          <a:p>
            <a:endParaRPr/>
          </a:p>
        </p:txBody>
      </p:sp>
      <p:sp>
        <p:nvSpPr>
          <p:cNvPr id="23" name="object 23"/>
          <p:cNvSpPr txBox="1"/>
          <p:nvPr/>
        </p:nvSpPr>
        <p:spPr>
          <a:xfrm>
            <a:off x="2583" y="9751677"/>
            <a:ext cx="8616014" cy="709618"/>
          </a:xfrm>
          <a:prstGeom prst="rect">
            <a:avLst/>
          </a:prstGeom>
        </p:spPr>
        <p:txBody>
          <a:bodyPr vert="horz" wrap="square" lIns="0" tIns="12700" rIns="0" bIns="0" rtlCol="0">
            <a:spAutoFit/>
          </a:bodyPr>
          <a:lstStyle/>
          <a:p>
            <a:pPr marL="93663" marR="5080" algn="just">
              <a:lnSpc>
                <a:spcPct val="125800"/>
              </a:lnSpc>
              <a:spcAft>
                <a:spcPts val="600"/>
              </a:spcAft>
            </a:pPr>
            <a:r>
              <a:rPr lang="en-US" sz="1600" kern="0" dirty="0" smtClean="0">
                <a:latin typeface="Verdana" panose="020B0604030504040204" pitchFamily="34" charset="0"/>
                <a:ea typeface="Verdana" panose="020B0604030504040204" pitchFamily="34" charset="0"/>
                <a:hlinkClick r:id="rId2"/>
              </a:rPr>
              <a:t>https</a:t>
            </a:r>
            <a:r>
              <a:rPr lang="en-US" sz="1600" kern="0" dirty="0">
                <a:latin typeface="Verdana" panose="020B0604030504040204" pitchFamily="34" charset="0"/>
                <a:ea typeface="Verdana" panose="020B0604030504040204" pitchFamily="34" charset="0"/>
                <a:hlinkClick r:id="rId2"/>
              </a:rPr>
              <a:t>://danube-region.eu/projects-and-funding/eusdr-strategic-projects/</a:t>
            </a:r>
            <a:endParaRPr lang="en-US" sz="1600" kern="0" dirty="0">
              <a:latin typeface="Verdana" panose="020B0604030504040204" pitchFamily="34" charset="0"/>
              <a:ea typeface="Verdana" panose="020B0604030504040204" pitchFamily="34" charset="0"/>
            </a:endParaRPr>
          </a:p>
          <a:p>
            <a:pPr marL="550863" marR="5080" indent="-457200" algn="just">
              <a:lnSpc>
                <a:spcPct val="125800"/>
              </a:lnSpc>
              <a:spcAft>
                <a:spcPts val="600"/>
              </a:spcAft>
              <a:buFont typeface="Arial" panose="020B0604020202020204" pitchFamily="34" charset="0"/>
              <a:buChar char="•"/>
            </a:pPr>
            <a:endParaRPr lang="en-US" sz="1600" b="1" dirty="0">
              <a:solidFill>
                <a:srgbClr val="535353"/>
              </a:solidFill>
              <a:latin typeface="Verdana"/>
              <a:cs typeface="Verdana"/>
            </a:endParaRPr>
          </a:p>
        </p:txBody>
      </p:sp>
      <p:pic>
        <p:nvPicPr>
          <p:cNvPr id="25" name="Grafik 24">
            <a:extLst>
              <a:ext uri="{FF2B5EF4-FFF2-40B4-BE49-F238E27FC236}">
                <a16:creationId xmlns:a16="http://schemas.microsoft.com/office/drawing/2014/main" id="{3EFBF62A-CCA3-CEF5-8AB4-0ABB0B5EDFF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9094552" y="1904445"/>
            <a:ext cx="8569242" cy="7148156"/>
          </a:xfrm>
          <a:prstGeom prst="rect">
            <a:avLst/>
          </a:prstGeom>
          <a:noFill/>
          <a:ln>
            <a:noFill/>
          </a:ln>
        </p:spPr>
      </p:pic>
      <p:pic>
        <p:nvPicPr>
          <p:cNvPr id="11" name="Grafik 10"/>
          <p:cNvPicPr>
            <a:picLocks noChangeAspect="1"/>
          </p:cNvPicPr>
          <p:nvPr/>
        </p:nvPicPr>
        <p:blipFill rotWithShape="1">
          <a:blip r:embed="rId4"/>
          <a:srcRect l="12818" t="4738"/>
          <a:stretch/>
        </p:blipFill>
        <p:spPr>
          <a:xfrm>
            <a:off x="0" y="2919859"/>
            <a:ext cx="9756439" cy="6132742"/>
          </a:xfrm>
          <a:prstGeom prst="rect">
            <a:avLst/>
          </a:prstGeom>
        </p:spPr>
      </p:pic>
      <p:sp>
        <p:nvSpPr>
          <p:cNvPr id="15" name="object 25"/>
          <p:cNvSpPr txBox="1">
            <a:spLocks/>
          </p:cNvSpPr>
          <p:nvPr/>
        </p:nvSpPr>
        <p:spPr>
          <a:xfrm>
            <a:off x="680387" y="1302806"/>
            <a:ext cx="6253812" cy="1085554"/>
          </a:xfrm>
          <a:prstGeom prst="rect">
            <a:avLst/>
          </a:prstGeom>
        </p:spPr>
        <p:txBody>
          <a:bodyPr vert="horz" wrap="square" lIns="0" tIns="12065" rIns="0" bIns="0" rtlCol="0">
            <a:spAutoFit/>
          </a:bodyPr>
          <a:lstStyle>
            <a:lvl1pPr>
              <a:defRPr sz="3150" b="1" i="0">
                <a:solidFill>
                  <a:schemeClr val="bg1"/>
                </a:solidFill>
                <a:latin typeface="Tahoma"/>
                <a:ea typeface="+mj-ea"/>
                <a:cs typeface="Tahoma"/>
              </a:defRPr>
            </a:lvl1pPr>
          </a:lstStyle>
          <a:p>
            <a:pPr marL="12700" marR="5080">
              <a:lnSpc>
                <a:spcPct val="128800"/>
              </a:lnSpc>
              <a:spcBef>
                <a:spcPts val="95"/>
              </a:spcBef>
            </a:pPr>
            <a:r>
              <a:rPr lang="de-DE" sz="6000" b="0" i="1" kern="0" spc="-50" dirty="0" err="1" smtClean="0">
                <a:solidFill>
                  <a:srgbClr val="3B5BA1"/>
                </a:solidFill>
                <a:latin typeface="Winston" pitchFamily="2" charset="0"/>
                <a:cs typeface="Trebuchet MS"/>
              </a:rPr>
              <a:t>Funding</a:t>
            </a:r>
            <a:endParaRPr lang="de-DE" sz="6000" b="0" i="1" kern="0" spc="-50" dirty="0">
              <a:latin typeface="Winston" pitchFamily="2" charset="0"/>
              <a:cs typeface="Trebuchet MS"/>
            </a:endParaRPr>
          </a:p>
        </p:txBody>
      </p:sp>
      <p:sp>
        <p:nvSpPr>
          <p:cNvPr id="17" name="object 24"/>
          <p:cNvSpPr txBox="1">
            <a:spLocks/>
          </p:cNvSpPr>
          <p:nvPr/>
        </p:nvSpPr>
        <p:spPr>
          <a:xfrm>
            <a:off x="680387" y="105980"/>
            <a:ext cx="13320870" cy="1166345"/>
          </a:xfrm>
          <a:prstGeom prst="rect">
            <a:avLst/>
          </a:prstGeom>
        </p:spPr>
        <p:txBody>
          <a:bodyPr vert="horz" wrap="square" lIns="0" tIns="12065" rIns="0" bIns="0" rtlCol="0">
            <a:spAutoFit/>
          </a:bodyPr>
          <a:lstStyle>
            <a:lvl1pPr>
              <a:defRPr sz="3150" b="1" i="0">
                <a:solidFill>
                  <a:schemeClr val="bg1"/>
                </a:solidFill>
                <a:latin typeface="Tahoma"/>
                <a:ea typeface="+mj-ea"/>
                <a:cs typeface="Tahoma"/>
              </a:defRPr>
            </a:lvl1pPr>
          </a:lstStyle>
          <a:p>
            <a:pPr marL="12700" marR="5080">
              <a:lnSpc>
                <a:spcPct val="125299"/>
              </a:lnSpc>
              <a:spcBef>
                <a:spcPts val="95"/>
              </a:spcBef>
            </a:pPr>
            <a:r>
              <a:rPr lang="de-DE" sz="6000" kern="0" spc="765" smtClean="0">
                <a:solidFill>
                  <a:srgbClr val="3B5BA1"/>
                </a:solidFill>
                <a:latin typeface="Winston" pitchFamily="2" charset="0"/>
                <a:cs typeface="Trebuchet MS"/>
              </a:rPr>
              <a:t>Danube Strategy Flagships</a:t>
            </a:r>
            <a:endParaRPr lang="de-DE" sz="6000" kern="0" dirty="0">
              <a:latin typeface="Winston" pitchFamily="2" charset="0"/>
              <a:cs typeface="Trebuchet MS"/>
            </a:endParaRPr>
          </a:p>
        </p:txBody>
      </p:sp>
    </p:spTree>
    <p:extLst>
      <p:ext uri="{BB962C8B-B14F-4D97-AF65-F5344CB8AC3E}">
        <p14:creationId xmlns:p14="http://schemas.microsoft.com/office/powerpoint/2010/main" val="3894988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46125" y="10279274"/>
            <a:ext cx="9525" cy="8255"/>
          </a:xfrm>
          <a:custGeom>
            <a:avLst/>
            <a:gdLst/>
            <a:ahLst/>
            <a:cxnLst/>
            <a:rect l="l" t="t" r="r" b="b"/>
            <a:pathLst>
              <a:path w="9525" h="8254">
                <a:moveTo>
                  <a:pt x="9250" y="7725"/>
                </a:moveTo>
                <a:lnTo>
                  <a:pt x="0" y="0"/>
                </a:lnTo>
              </a:path>
            </a:pathLst>
          </a:custGeom>
          <a:ln w="152592">
            <a:solidFill>
              <a:srgbClr val="EFCF41"/>
            </a:solidFill>
          </a:ln>
        </p:spPr>
        <p:txBody>
          <a:bodyPr wrap="square" lIns="0" tIns="0" rIns="0" bIns="0" rtlCol="0"/>
          <a:lstStyle/>
          <a:p>
            <a:endParaRPr/>
          </a:p>
        </p:txBody>
      </p:sp>
      <p:sp>
        <p:nvSpPr>
          <p:cNvPr id="3" name="object 3"/>
          <p:cNvSpPr/>
          <p:nvPr/>
        </p:nvSpPr>
        <p:spPr>
          <a:xfrm>
            <a:off x="7996854" y="9925511"/>
            <a:ext cx="3519170" cy="361950"/>
          </a:xfrm>
          <a:custGeom>
            <a:avLst/>
            <a:gdLst/>
            <a:ahLst/>
            <a:cxnLst/>
            <a:rect l="l" t="t" r="r" b="b"/>
            <a:pathLst>
              <a:path w="3519170" h="361950">
                <a:moveTo>
                  <a:pt x="3518923" y="361488"/>
                </a:moveTo>
                <a:lnTo>
                  <a:pt x="435610" y="361488"/>
                </a:lnTo>
                <a:lnTo>
                  <a:pt x="0" y="0"/>
                </a:lnTo>
                <a:lnTo>
                  <a:pt x="3083313" y="0"/>
                </a:lnTo>
                <a:lnTo>
                  <a:pt x="3518923" y="361488"/>
                </a:lnTo>
                <a:close/>
              </a:path>
            </a:pathLst>
          </a:custGeom>
          <a:solidFill>
            <a:srgbClr val="3B5BA1"/>
          </a:solidFill>
        </p:spPr>
        <p:txBody>
          <a:bodyPr wrap="square" lIns="0" tIns="0" rIns="0" bIns="0" rtlCol="0"/>
          <a:lstStyle/>
          <a:p>
            <a:endParaRPr/>
          </a:p>
        </p:txBody>
      </p:sp>
      <p:grpSp>
        <p:nvGrpSpPr>
          <p:cNvPr id="4" name="object 4"/>
          <p:cNvGrpSpPr/>
          <p:nvPr/>
        </p:nvGrpSpPr>
        <p:grpSpPr>
          <a:xfrm>
            <a:off x="11586209" y="0"/>
            <a:ext cx="6295390" cy="10044430"/>
            <a:chOff x="11586209" y="0"/>
            <a:chExt cx="6295390" cy="10044430"/>
          </a:xfrm>
        </p:grpSpPr>
        <p:sp>
          <p:nvSpPr>
            <p:cNvPr id="5" name="object 5"/>
            <p:cNvSpPr/>
            <p:nvPr/>
          </p:nvSpPr>
          <p:spPr>
            <a:xfrm>
              <a:off x="17627317" y="80950"/>
              <a:ext cx="0" cy="9887585"/>
            </a:xfrm>
            <a:custGeom>
              <a:avLst/>
              <a:gdLst/>
              <a:ahLst/>
              <a:cxnLst/>
              <a:rect l="l" t="t" r="r" b="b"/>
              <a:pathLst>
                <a:path h="9887585">
                  <a:moveTo>
                    <a:pt x="0" y="0"/>
                  </a:moveTo>
                  <a:lnTo>
                    <a:pt x="0" y="9887001"/>
                  </a:lnTo>
                </a:path>
              </a:pathLst>
            </a:custGeom>
            <a:ln w="76233">
              <a:solidFill>
                <a:srgbClr val="EFCF41"/>
              </a:solidFill>
            </a:ln>
          </p:spPr>
          <p:txBody>
            <a:bodyPr wrap="square" lIns="0" tIns="0" rIns="0" bIns="0" rtlCol="0"/>
            <a:lstStyle/>
            <a:p>
              <a:endParaRPr/>
            </a:p>
          </p:txBody>
        </p:sp>
        <p:sp>
          <p:nvSpPr>
            <p:cNvPr id="6" name="object 6"/>
            <p:cNvSpPr/>
            <p:nvPr/>
          </p:nvSpPr>
          <p:spPr>
            <a:xfrm>
              <a:off x="15262671" y="0"/>
              <a:ext cx="2542540" cy="622300"/>
            </a:xfrm>
            <a:custGeom>
              <a:avLst/>
              <a:gdLst/>
              <a:ahLst/>
              <a:cxnLst/>
              <a:rect l="l" t="t" r="r" b="b"/>
              <a:pathLst>
                <a:path w="2542540" h="622300">
                  <a:moveTo>
                    <a:pt x="1780519" y="621687"/>
                  </a:moveTo>
                  <a:lnTo>
                    <a:pt x="0" y="621687"/>
                  </a:lnTo>
                  <a:lnTo>
                    <a:pt x="761534" y="0"/>
                  </a:lnTo>
                  <a:lnTo>
                    <a:pt x="2542055" y="0"/>
                  </a:lnTo>
                  <a:lnTo>
                    <a:pt x="1780519" y="621687"/>
                  </a:lnTo>
                  <a:close/>
                </a:path>
              </a:pathLst>
            </a:custGeom>
            <a:solidFill>
              <a:srgbClr val="FFFFFF"/>
            </a:solidFill>
          </p:spPr>
          <p:txBody>
            <a:bodyPr wrap="square" lIns="0" tIns="0" rIns="0" bIns="0" rtlCol="0"/>
            <a:lstStyle/>
            <a:p>
              <a:endParaRPr/>
            </a:p>
          </p:txBody>
        </p:sp>
        <p:sp>
          <p:nvSpPr>
            <p:cNvPr id="7" name="object 7"/>
            <p:cNvSpPr/>
            <p:nvPr/>
          </p:nvSpPr>
          <p:spPr>
            <a:xfrm>
              <a:off x="17043191" y="0"/>
              <a:ext cx="762000" cy="622300"/>
            </a:xfrm>
            <a:custGeom>
              <a:avLst/>
              <a:gdLst/>
              <a:ahLst/>
              <a:cxnLst/>
              <a:rect l="l" t="t" r="r" b="b"/>
              <a:pathLst>
                <a:path w="762000" h="622300">
                  <a:moveTo>
                    <a:pt x="761535" y="0"/>
                  </a:moveTo>
                  <a:lnTo>
                    <a:pt x="0" y="621687"/>
                  </a:lnTo>
                </a:path>
              </a:pathLst>
            </a:custGeom>
            <a:ln w="152608">
              <a:solidFill>
                <a:srgbClr val="3B5BA1"/>
              </a:solidFill>
            </a:ln>
          </p:spPr>
          <p:txBody>
            <a:bodyPr wrap="square" lIns="0" tIns="0" rIns="0" bIns="0" rtlCol="0"/>
            <a:lstStyle/>
            <a:p>
              <a:endParaRPr/>
            </a:p>
          </p:txBody>
        </p:sp>
        <p:sp>
          <p:nvSpPr>
            <p:cNvPr id="8" name="object 8"/>
            <p:cNvSpPr/>
            <p:nvPr/>
          </p:nvSpPr>
          <p:spPr>
            <a:xfrm>
              <a:off x="14179149" y="0"/>
              <a:ext cx="2556510" cy="399415"/>
            </a:xfrm>
            <a:custGeom>
              <a:avLst/>
              <a:gdLst/>
              <a:ahLst/>
              <a:cxnLst/>
              <a:rect l="l" t="t" r="r" b="b"/>
              <a:pathLst>
                <a:path w="2556509" h="399415">
                  <a:moveTo>
                    <a:pt x="2067816" y="398936"/>
                  </a:moveTo>
                  <a:lnTo>
                    <a:pt x="0" y="398936"/>
                  </a:lnTo>
                  <a:lnTo>
                    <a:pt x="488077" y="0"/>
                  </a:lnTo>
                  <a:lnTo>
                    <a:pt x="2555893" y="0"/>
                  </a:lnTo>
                  <a:lnTo>
                    <a:pt x="2067816" y="398936"/>
                  </a:lnTo>
                  <a:close/>
                </a:path>
              </a:pathLst>
            </a:custGeom>
            <a:solidFill>
              <a:srgbClr val="EFCF41"/>
            </a:solidFill>
          </p:spPr>
          <p:txBody>
            <a:bodyPr wrap="square" lIns="0" tIns="0" rIns="0" bIns="0" rtlCol="0"/>
            <a:lstStyle/>
            <a:p>
              <a:endParaRPr/>
            </a:p>
          </p:txBody>
        </p:sp>
        <p:sp>
          <p:nvSpPr>
            <p:cNvPr id="9" name="object 9"/>
            <p:cNvSpPr/>
            <p:nvPr/>
          </p:nvSpPr>
          <p:spPr>
            <a:xfrm>
              <a:off x="11586209" y="9925511"/>
              <a:ext cx="6077585" cy="0"/>
            </a:xfrm>
            <a:custGeom>
              <a:avLst/>
              <a:gdLst/>
              <a:ahLst/>
              <a:cxnLst/>
              <a:rect l="l" t="t" r="r" b="b"/>
              <a:pathLst>
                <a:path w="6077584">
                  <a:moveTo>
                    <a:pt x="0" y="0"/>
                  </a:moveTo>
                  <a:lnTo>
                    <a:pt x="6077000" y="0"/>
                  </a:lnTo>
                </a:path>
              </a:pathLst>
            </a:custGeom>
            <a:ln w="76199">
              <a:solidFill>
                <a:srgbClr val="EFCF41"/>
              </a:solidFill>
            </a:ln>
          </p:spPr>
          <p:txBody>
            <a:bodyPr wrap="square" lIns="0" tIns="0" rIns="0" bIns="0" rtlCol="0"/>
            <a:lstStyle/>
            <a:p>
              <a:endParaRPr/>
            </a:p>
          </p:txBody>
        </p:sp>
      </p:grpSp>
      <p:sp>
        <p:nvSpPr>
          <p:cNvPr id="10" name="object 10"/>
          <p:cNvSpPr/>
          <p:nvPr/>
        </p:nvSpPr>
        <p:spPr>
          <a:xfrm>
            <a:off x="0" y="1419231"/>
            <a:ext cx="5909310" cy="1028700"/>
          </a:xfrm>
          <a:custGeom>
            <a:avLst/>
            <a:gdLst/>
            <a:ahLst/>
            <a:cxnLst/>
            <a:rect l="l" t="t" r="r" b="b"/>
            <a:pathLst>
              <a:path w="5909310" h="1028700">
                <a:moveTo>
                  <a:pt x="5908914" y="1028699"/>
                </a:moveTo>
                <a:lnTo>
                  <a:pt x="0" y="1028699"/>
                </a:lnTo>
                <a:lnTo>
                  <a:pt x="0" y="0"/>
                </a:lnTo>
                <a:lnTo>
                  <a:pt x="4674353" y="0"/>
                </a:lnTo>
                <a:lnTo>
                  <a:pt x="5908914" y="1028699"/>
                </a:lnTo>
                <a:close/>
              </a:path>
            </a:pathLst>
          </a:custGeom>
          <a:solidFill>
            <a:srgbClr val="EFCF41"/>
          </a:solidFill>
        </p:spPr>
        <p:txBody>
          <a:bodyPr wrap="square" lIns="0" tIns="0" rIns="0" bIns="0" rtlCol="0"/>
          <a:lstStyle/>
          <a:p>
            <a:endParaRPr/>
          </a:p>
        </p:txBody>
      </p:sp>
      <p:sp>
        <p:nvSpPr>
          <p:cNvPr id="23" name="object 23"/>
          <p:cNvSpPr txBox="1"/>
          <p:nvPr/>
        </p:nvSpPr>
        <p:spPr>
          <a:xfrm>
            <a:off x="2583" y="9751677"/>
            <a:ext cx="8616014" cy="709618"/>
          </a:xfrm>
          <a:prstGeom prst="rect">
            <a:avLst/>
          </a:prstGeom>
        </p:spPr>
        <p:txBody>
          <a:bodyPr vert="horz" wrap="square" lIns="0" tIns="12700" rIns="0" bIns="0" rtlCol="0">
            <a:spAutoFit/>
          </a:bodyPr>
          <a:lstStyle/>
          <a:p>
            <a:pPr marL="93663" marR="5080" algn="just">
              <a:lnSpc>
                <a:spcPct val="125800"/>
              </a:lnSpc>
              <a:spcAft>
                <a:spcPts val="600"/>
              </a:spcAft>
            </a:pPr>
            <a:r>
              <a:rPr lang="en-US" sz="1600" kern="0" dirty="0" smtClean="0">
                <a:latin typeface="Verdana" panose="020B0604030504040204" pitchFamily="34" charset="0"/>
                <a:ea typeface="Verdana" panose="020B0604030504040204" pitchFamily="34" charset="0"/>
                <a:hlinkClick r:id="rId2"/>
              </a:rPr>
              <a:t>https</a:t>
            </a:r>
            <a:r>
              <a:rPr lang="en-US" sz="1600" kern="0" dirty="0">
                <a:latin typeface="Verdana" panose="020B0604030504040204" pitchFamily="34" charset="0"/>
                <a:ea typeface="Verdana" panose="020B0604030504040204" pitchFamily="34" charset="0"/>
                <a:hlinkClick r:id="rId2"/>
              </a:rPr>
              <a:t>://danube-region.eu/projects-and-funding/eusdr-strategic-projects/</a:t>
            </a:r>
            <a:endParaRPr lang="en-US" sz="1600" kern="0" dirty="0">
              <a:latin typeface="Verdana" panose="020B0604030504040204" pitchFamily="34" charset="0"/>
              <a:ea typeface="Verdana" panose="020B0604030504040204" pitchFamily="34" charset="0"/>
            </a:endParaRPr>
          </a:p>
          <a:p>
            <a:pPr marL="550863" marR="5080" indent="-457200" algn="just">
              <a:lnSpc>
                <a:spcPct val="125800"/>
              </a:lnSpc>
              <a:spcAft>
                <a:spcPts val="600"/>
              </a:spcAft>
              <a:buFont typeface="Arial" panose="020B0604020202020204" pitchFamily="34" charset="0"/>
              <a:buChar char="•"/>
            </a:pPr>
            <a:endParaRPr lang="en-US" sz="1600" b="1" dirty="0">
              <a:solidFill>
                <a:srgbClr val="535353"/>
              </a:solidFill>
              <a:latin typeface="Verdana"/>
              <a:cs typeface="Verdana"/>
            </a:endParaRPr>
          </a:p>
        </p:txBody>
      </p:sp>
      <p:pic>
        <p:nvPicPr>
          <p:cNvPr id="25" name="Grafik 24">
            <a:extLst>
              <a:ext uri="{FF2B5EF4-FFF2-40B4-BE49-F238E27FC236}">
                <a16:creationId xmlns:a16="http://schemas.microsoft.com/office/drawing/2014/main" id="{3EFBF62A-CCA3-CEF5-8AB4-0ABB0B5EDFFF}"/>
              </a:ext>
            </a:extLst>
          </p:cNvPr>
          <p:cNvPicPr/>
          <p:nvPr/>
        </p:nvPicPr>
        <p:blipFill rotWithShape="1">
          <a:blip r:embed="rId3" cstate="print">
            <a:extLst>
              <a:ext uri="{28A0092B-C50C-407E-A947-70E740481C1C}">
                <a14:useLocalDpi xmlns:a14="http://schemas.microsoft.com/office/drawing/2010/main" val="0"/>
              </a:ext>
            </a:extLst>
          </a:blip>
          <a:srcRect l="6638" t="1746" r="5174" b="2765"/>
          <a:stretch/>
        </p:blipFill>
        <p:spPr bwMode="auto">
          <a:xfrm>
            <a:off x="14849776" y="511217"/>
            <a:ext cx="2485478" cy="2244948"/>
          </a:xfrm>
          <a:prstGeom prst="rect">
            <a:avLst/>
          </a:prstGeom>
          <a:noFill/>
          <a:ln>
            <a:noFill/>
          </a:ln>
        </p:spPr>
      </p:pic>
      <p:sp>
        <p:nvSpPr>
          <p:cNvPr id="15" name="object 25"/>
          <p:cNvSpPr txBox="1">
            <a:spLocks/>
          </p:cNvSpPr>
          <p:nvPr/>
        </p:nvSpPr>
        <p:spPr>
          <a:xfrm>
            <a:off x="680387" y="1302806"/>
            <a:ext cx="6253812" cy="1085554"/>
          </a:xfrm>
          <a:prstGeom prst="rect">
            <a:avLst/>
          </a:prstGeom>
        </p:spPr>
        <p:txBody>
          <a:bodyPr vert="horz" wrap="square" lIns="0" tIns="12065" rIns="0" bIns="0" rtlCol="0">
            <a:spAutoFit/>
          </a:bodyPr>
          <a:lstStyle>
            <a:lvl1pPr>
              <a:defRPr sz="3150" b="1" i="0">
                <a:solidFill>
                  <a:schemeClr val="bg1"/>
                </a:solidFill>
                <a:latin typeface="Tahoma"/>
                <a:ea typeface="+mj-ea"/>
                <a:cs typeface="Tahoma"/>
              </a:defRPr>
            </a:lvl1pPr>
          </a:lstStyle>
          <a:p>
            <a:pPr marL="12700" marR="5080">
              <a:lnSpc>
                <a:spcPct val="128800"/>
              </a:lnSpc>
              <a:spcBef>
                <a:spcPts val="95"/>
              </a:spcBef>
            </a:pPr>
            <a:r>
              <a:rPr lang="de-DE" sz="6000" b="0" i="1" kern="0" spc="-50" dirty="0" err="1" smtClean="0">
                <a:solidFill>
                  <a:srgbClr val="3B5BA1"/>
                </a:solidFill>
                <a:latin typeface="Winston" pitchFamily="2" charset="0"/>
                <a:cs typeface="Trebuchet MS"/>
              </a:rPr>
              <a:t>Examples</a:t>
            </a:r>
            <a:endParaRPr lang="de-DE" sz="6000" b="0" i="1" kern="0" spc="-50" dirty="0">
              <a:latin typeface="Winston" pitchFamily="2" charset="0"/>
              <a:cs typeface="Trebuchet MS"/>
            </a:endParaRPr>
          </a:p>
        </p:txBody>
      </p:sp>
      <p:sp>
        <p:nvSpPr>
          <p:cNvPr id="17" name="object 24"/>
          <p:cNvSpPr txBox="1">
            <a:spLocks/>
          </p:cNvSpPr>
          <p:nvPr/>
        </p:nvSpPr>
        <p:spPr>
          <a:xfrm>
            <a:off x="680387" y="105980"/>
            <a:ext cx="13320870" cy="1166345"/>
          </a:xfrm>
          <a:prstGeom prst="rect">
            <a:avLst/>
          </a:prstGeom>
        </p:spPr>
        <p:txBody>
          <a:bodyPr vert="horz" wrap="square" lIns="0" tIns="12065" rIns="0" bIns="0" rtlCol="0">
            <a:spAutoFit/>
          </a:bodyPr>
          <a:lstStyle>
            <a:lvl1pPr>
              <a:defRPr sz="3150" b="1" i="0">
                <a:solidFill>
                  <a:schemeClr val="bg1"/>
                </a:solidFill>
                <a:latin typeface="Tahoma"/>
                <a:ea typeface="+mj-ea"/>
                <a:cs typeface="Tahoma"/>
              </a:defRPr>
            </a:lvl1pPr>
          </a:lstStyle>
          <a:p>
            <a:pPr marL="12700" marR="5080">
              <a:lnSpc>
                <a:spcPct val="125299"/>
              </a:lnSpc>
              <a:spcBef>
                <a:spcPts val="95"/>
              </a:spcBef>
            </a:pPr>
            <a:r>
              <a:rPr lang="de-DE" sz="6000" kern="0" spc="765" dirty="0" smtClean="0">
                <a:solidFill>
                  <a:srgbClr val="3B5BA1"/>
                </a:solidFill>
                <a:latin typeface="Winston" pitchFamily="2" charset="0"/>
                <a:cs typeface="Trebuchet MS"/>
              </a:rPr>
              <a:t>Danube </a:t>
            </a:r>
            <a:r>
              <a:rPr lang="de-DE" sz="6000" kern="0" spc="765" dirty="0" err="1" smtClean="0">
                <a:solidFill>
                  <a:srgbClr val="3B5BA1"/>
                </a:solidFill>
                <a:latin typeface="Winston" pitchFamily="2" charset="0"/>
                <a:cs typeface="Trebuchet MS"/>
              </a:rPr>
              <a:t>Strategy</a:t>
            </a:r>
            <a:r>
              <a:rPr lang="de-DE" sz="6000" kern="0" spc="765" dirty="0" smtClean="0">
                <a:solidFill>
                  <a:srgbClr val="3B5BA1"/>
                </a:solidFill>
                <a:latin typeface="Winston" pitchFamily="2" charset="0"/>
                <a:cs typeface="Trebuchet MS"/>
              </a:rPr>
              <a:t> </a:t>
            </a:r>
            <a:r>
              <a:rPr lang="de-DE" sz="6000" kern="0" spc="765" dirty="0" err="1" smtClean="0">
                <a:solidFill>
                  <a:srgbClr val="3B5BA1"/>
                </a:solidFill>
                <a:latin typeface="Winston" pitchFamily="2" charset="0"/>
                <a:cs typeface="Trebuchet MS"/>
              </a:rPr>
              <a:t>Flagships</a:t>
            </a:r>
            <a:endParaRPr lang="de-DE" sz="6000" kern="0" dirty="0">
              <a:latin typeface="Winston" pitchFamily="2" charset="0"/>
              <a:cs typeface="Trebuchet MS"/>
            </a:endParaRPr>
          </a:p>
        </p:txBody>
      </p:sp>
      <p:grpSp>
        <p:nvGrpSpPr>
          <p:cNvPr id="16" name="object 10"/>
          <p:cNvGrpSpPr/>
          <p:nvPr/>
        </p:nvGrpSpPr>
        <p:grpSpPr>
          <a:xfrm>
            <a:off x="5971034" y="2840064"/>
            <a:ext cx="5544989" cy="6540415"/>
            <a:chOff x="1511642" y="3448419"/>
            <a:chExt cx="6610350" cy="6540415"/>
          </a:xfrm>
        </p:grpSpPr>
        <p:sp>
          <p:nvSpPr>
            <p:cNvPr id="18" name="object 11"/>
            <p:cNvSpPr/>
            <p:nvPr/>
          </p:nvSpPr>
          <p:spPr>
            <a:xfrm>
              <a:off x="1511642" y="3448419"/>
              <a:ext cx="6610350" cy="6540415"/>
            </a:xfrm>
            <a:custGeom>
              <a:avLst/>
              <a:gdLst/>
              <a:ahLst/>
              <a:cxnLst/>
              <a:rect l="l" t="t" r="r" b="b"/>
              <a:pathLst>
                <a:path w="6610350" h="4382134">
                  <a:moveTo>
                    <a:pt x="6610223" y="0"/>
                  </a:moveTo>
                  <a:lnTo>
                    <a:pt x="0" y="0"/>
                  </a:lnTo>
                  <a:lnTo>
                    <a:pt x="0" y="73685"/>
                  </a:lnTo>
                  <a:lnTo>
                    <a:pt x="0" y="4306608"/>
                  </a:lnTo>
                  <a:lnTo>
                    <a:pt x="0" y="4381563"/>
                  </a:lnTo>
                  <a:lnTo>
                    <a:pt x="6610223" y="4381563"/>
                  </a:lnTo>
                  <a:lnTo>
                    <a:pt x="6610223" y="4306608"/>
                  </a:lnTo>
                  <a:lnTo>
                    <a:pt x="73393" y="4306608"/>
                  </a:lnTo>
                  <a:lnTo>
                    <a:pt x="73393" y="73685"/>
                  </a:lnTo>
                  <a:lnTo>
                    <a:pt x="6535267" y="73685"/>
                  </a:lnTo>
                  <a:lnTo>
                    <a:pt x="6535267" y="4306506"/>
                  </a:lnTo>
                  <a:lnTo>
                    <a:pt x="6610223" y="4306506"/>
                  </a:lnTo>
                  <a:lnTo>
                    <a:pt x="6610223" y="73685"/>
                  </a:lnTo>
                  <a:lnTo>
                    <a:pt x="6610223" y="73431"/>
                  </a:lnTo>
                  <a:lnTo>
                    <a:pt x="6610223" y="0"/>
                  </a:lnTo>
                  <a:close/>
                </a:path>
              </a:pathLst>
            </a:custGeom>
            <a:solidFill>
              <a:srgbClr val="EFCF41"/>
            </a:solidFill>
          </p:spPr>
          <p:txBody>
            <a:bodyPr wrap="square" lIns="0" tIns="0" rIns="0" bIns="0" rtlCol="0"/>
            <a:lstStyle/>
            <a:p>
              <a:endParaRPr/>
            </a:p>
          </p:txBody>
        </p:sp>
        <p:sp>
          <p:nvSpPr>
            <p:cNvPr id="20" name="object 13"/>
            <p:cNvSpPr/>
            <p:nvPr/>
          </p:nvSpPr>
          <p:spPr>
            <a:xfrm>
              <a:off x="4229586" y="3991779"/>
              <a:ext cx="1016635" cy="927735"/>
            </a:xfrm>
            <a:custGeom>
              <a:avLst/>
              <a:gdLst/>
              <a:ahLst/>
              <a:cxnLst/>
              <a:rect l="l" t="t" r="r" b="b"/>
              <a:pathLst>
                <a:path w="1016635" h="927735">
                  <a:moveTo>
                    <a:pt x="1001701" y="927277"/>
                  </a:moveTo>
                  <a:lnTo>
                    <a:pt x="18071" y="927277"/>
                  </a:lnTo>
                  <a:lnTo>
                    <a:pt x="6212" y="922693"/>
                  </a:lnTo>
                  <a:lnTo>
                    <a:pt x="215" y="911816"/>
                  </a:lnTo>
                  <a:lnTo>
                    <a:pt x="0" y="898957"/>
                  </a:lnTo>
                  <a:lnTo>
                    <a:pt x="5485" y="888427"/>
                  </a:lnTo>
                  <a:lnTo>
                    <a:pt x="173402" y="727979"/>
                  </a:lnTo>
                  <a:lnTo>
                    <a:pt x="222803" y="688175"/>
                  </a:lnTo>
                  <a:lnTo>
                    <a:pt x="281039" y="677868"/>
                  </a:lnTo>
                  <a:lnTo>
                    <a:pt x="297807" y="677868"/>
                  </a:lnTo>
                  <a:lnTo>
                    <a:pt x="297807" y="674067"/>
                  </a:lnTo>
                  <a:lnTo>
                    <a:pt x="305899" y="608731"/>
                  </a:lnTo>
                  <a:lnTo>
                    <a:pt x="311999" y="548219"/>
                  </a:lnTo>
                  <a:lnTo>
                    <a:pt x="316482" y="490496"/>
                  </a:lnTo>
                  <a:lnTo>
                    <a:pt x="319370" y="435491"/>
                  </a:lnTo>
                  <a:lnTo>
                    <a:pt x="320685" y="383136"/>
                  </a:lnTo>
                  <a:lnTo>
                    <a:pt x="320449" y="333361"/>
                  </a:lnTo>
                  <a:lnTo>
                    <a:pt x="318686" y="286095"/>
                  </a:lnTo>
                  <a:lnTo>
                    <a:pt x="315418" y="241270"/>
                  </a:lnTo>
                  <a:lnTo>
                    <a:pt x="310666" y="198815"/>
                  </a:lnTo>
                  <a:lnTo>
                    <a:pt x="311838" y="185156"/>
                  </a:lnTo>
                  <a:lnTo>
                    <a:pt x="318290" y="173724"/>
                  </a:lnTo>
                  <a:lnTo>
                    <a:pt x="328815" y="165802"/>
                  </a:lnTo>
                  <a:lnTo>
                    <a:pt x="342203" y="162674"/>
                  </a:lnTo>
                  <a:lnTo>
                    <a:pt x="430071" y="160903"/>
                  </a:lnTo>
                  <a:lnTo>
                    <a:pt x="445112" y="158317"/>
                  </a:lnTo>
                  <a:lnTo>
                    <a:pt x="487909" y="136896"/>
                  </a:lnTo>
                  <a:lnTo>
                    <a:pt x="517246" y="107313"/>
                  </a:lnTo>
                  <a:lnTo>
                    <a:pt x="536071" y="60487"/>
                  </a:lnTo>
                  <a:lnTo>
                    <a:pt x="507457" y="59536"/>
                  </a:lnTo>
                  <a:lnTo>
                    <a:pt x="489997" y="52872"/>
                  </a:lnTo>
                  <a:lnTo>
                    <a:pt x="483936" y="39125"/>
                  </a:lnTo>
                  <a:lnTo>
                    <a:pt x="489636" y="25413"/>
                  </a:lnTo>
                  <a:lnTo>
                    <a:pt x="507457" y="18851"/>
                  </a:lnTo>
                  <a:lnTo>
                    <a:pt x="791181" y="11469"/>
                  </a:lnTo>
                  <a:lnTo>
                    <a:pt x="791181" y="3801"/>
                  </a:lnTo>
                  <a:lnTo>
                    <a:pt x="796376" y="0"/>
                  </a:lnTo>
                  <a:lnTo>
                    <a:pt x="809365" y="0"/>
                  </a:lnTo>
                  <a:lnTo>
                    <a:pt x="814573" y="3801"/>
                  </a:lnTo>
                  <a:lnTo>
                    <a:pt x="814573" y="61502"/>
                  </a:lnTo>
                  <a:lnTo>
                    <a:pt x="568815" y="61502"/>
                  </a:lnTo>
                  <a:lnTo>
                    <a:pt x="566073" y="83638"/>
                  </a:lnTo>
                  <a:lnTo>
                    <a:pt x="561521" y="103303"/>
                  </a:lnTo>
                  <a:lnTo>
                    <a:pt x="555319" y="120718"/>
                  </a:lnTo>
                  <a:lnTo>
                    <a:pt x="547631" y="136102"/>
                  </a:lnTo>
                  <a:lnTo>
                    <a:pt x="625224" y="136102"/>
                  </a:lnTo>
                  <a:lnTo>
                    <a:pt x="601570" y="161315"/>
                  </a:lnTo>
                  <a:lnTo>
                    <a:pt x="560255" y="189704"/>
                  </a:lnTo>
                  <a:lnTo>
                    <a:pt x="511382" y="210576"/>
                  </a:lnTo>
                  <a:lnTo>
                    <a:pt x="456775" y="222067"/>
                  </a:lnTo>
                  <a:lnTo>
                    <a:pt x="460971" y="360761"/>
                  </a:lnTo>
                  <a:lnTo>
                    <a:pt x="496670" y="379622"/>
                  </a:lnTo>
                  <a:lnTo>
                    <a:pt x="526399" y="399493"/>
                  </a:lnTo>
                  <a:lnTo>
                    <a:pt x="539318" y="411522"/>
                  </a:lnTo>
                  <a:lnTo>
                    <a:pt x="409289" y="411522"/>
                  </a:lnTo>
                  <a:lnTo>
                    <a:pt x="398706" y="413930"/>
                  </a:lnTo>
                  <a:lnTo>
                    <a:pt x="390179" y="420377"/>
                  </a:lnTo>
                  <a:lnTo>
                    <a:pt x="384287" y="431279"/>
                  </a:lnTo>
                  <a:lnTo>
                    <a:pt x="381610" y="447052"/>
                  </a:lnTo>
                  <a:lnTo>
                    <a:pt x="379000" y="494718"/>
                  </a:lnTo>
                  <a:lnTo>
                    <a:pt x="375943" y="539804"/>
                  </a:lnTo>
                  <a:lnTo>
                    <a:pt x="372190" y="584106"/>
                  </a:lnTo>
                  <a:lnTo>
                    <a:pt x="367491" y="629420"/>
                  </a:lnTo>
                  <a:lnTo>
                    <a:pt x="361595" y="677543"/>
                  </a:lnTo>
                  <a:lnTo>
                    <a:pt x="687088" y="677543"/>
                  </a:lnTo>
                  <a:lnTo>
                    <a:pt x="817833" y="873781"/>
                  </a:lnTo>
                  <a:lnTo>
                    <a:pt x="994334" y="873781"/>
                  </a:lnTo>
                  <a:lnTo>
                    <a:pt x="1008870" y="888427"/>
                  </a:lnTo>
                  <a:lnTo>
                    <a:pt x="1016079" y="900819"/>
                  </a:lnTo>
                  <a:lnTo>
                    <a:pt x="1016391" y="913471"/>
                  </a:lnTo>
                  <a:lnTo>
                    <a:pt x="1011150" y="923314"/>
                  </a:lnTo>
                  <a:lnTo>
                    <a:pt x="1001701" y="927277"/>
                  </a:lnTo>
                  <a:close/>
                </a:path>
                <a:path w="1016635" h="927735">
                  <a:moveTo>
                    <a:pt x="625224" y="136102"/>
                  </a:moveTo>
                  <a:lnTo>
                    <a:pt x="547631" y="136102"/>
                  </a:lnTo>
                  <a:lnTo>
                    <a:pt x="566160" y="124913"/>
                  </a:lnTo>
                  <a:lnTo>
                    <a:pt x="583309" y="110166"/>
                  </a:lnTo>
                  <a:lnTo>
                    <a:pt x="598819" y="90945"/>
                  </a:lnTo>
                  <a:lnTo>
                    <a:pt x="612431" y="66332"/>
                  </a:lnTo>
                  <a:lnTo>
                    <a:pt x="613042" y="65095"/>
                  </a:lnTo>
                  <a:lnTo>
                    <a:pt x="613717" y="64093"/>
                  </a:lnTo>
                  <a:lnTo>
                    <a:pt x="614341" y="63064"/>
                  </a:lnTo>
                  <a:lnTo>
                    <a:pt x="568815" y="61502"/>
                  </a:lnTo>
                  <a:lnTo>
                    <a:pt x="814573" y="61502"/>
                  </a:lnTo>
                  <a:lnTo>
                    <a:pt x="814573" y="64288"/>
                  </a:lnTo>
                  <a:lnTo>
                    <a:pt x="653774" y="64288"/>
                  </a:lnTo>
                  <a:lnTo>
                    <a:pt x="655745" y="69553"/>
                  </a:lnTo>
                  <a:lnTo>
                    <a:pt x="656643" y="75542"/>
                  </a:lnTo>
                  <a:lnTo>
                    <a:pt x="656223" y="82192"/>
                  </a:lnTo>
                  <a:lnTo>
                    <a:pt x="654242" y="89441"/>
                  </a:lnTo>
                  <a:lnTo>
                    <a:pt x="633507" y="127272"/>
                  </a:lnTo>
                  <a:lnTo>
                    <a:pt x="625224" y="136102"/>
                  </a:lnTo>
                  <a:close/>
                </a:path>
                <a:path w="1016635" h="927735">
                  <a:moveTo>
                    <a:pt x="809365" y="80419"/>
                  </a:moveTo>
                  <a:lnTo>
                    <a:pt x="796376" y="80419"/>
                  </a:lnTo>
                  <a:lnTo>
                    <a:pt x="791181" y="76617"/>
                  </a:lnTo>
                  <a:lnTo>
                    <a:pt x="791181" y="68819"/>
                  </a:lnTo>
                  <a:lnTo>
                    <a:pt x="653774" y="64288"/>
                  </a:lnTo>
                  <a:lnTo>
                    <a:pt x="814573" y="64288"/>
                  </a:lnTo>
                  <a:lnTo>
                    <a:pt x="814573" y="76617"/>
                  </a:lnTo>
                  <a:lnTo>
                    <a:pt x="809365" y="80419"/>
                  </a:lnTo>
                  <a:close/>
                </a:path>
                <a:path w="1016635" h="927735">
                  <a:moveTo>
                    <a:pt x="687088" y="677543"/>
                  </a:moveTo>
                  <a:lnTo>
                    <a:pt x="361595" y="677543"/>
                  </a:lnTo>
                  <a:lnTo>
                    <a:pt x="382776" y="675317"/>
                  </a:lnTo>
                  <a:lnTo>
                    <a:pt x="401496" y="670640"/>
                  </a:lnTo>
                  <a:lnTo>
                    <a:pt x="419748" y="663175"/>
                  </a:lnTo>
                  <a:lnTo>
                    <a:pt x="439526" y="652585"/>
                  </a:lnTo>
                  <a:lnTo>
                    <a:pt x="524420" y="603425"/>
                  </a:lnTo>
                  <a:lnTo>
                    <a:pt x="523888" y="600652"/>
                  </a:lnTo>
                  <a:lnTo>
                    <a:pt x="523537" y="597657"/>
                  </a:lnTo>
                  <a:lnTo>
                    <a:pt x="523238" y="556919"/>
                  </a:lnTo>
                  <a:lnTo>
                    <a:pt x="517263" y="494640"/>
                  </a:lnTo>
                  <a:lnTo>
                    <a:pt x="487229" y="449032"/>
                  </a:lnTo>
                  <a:lnTo>
                    <a:pt x="439461" y="419737"/>
                  </a:lnTo>
                  <a:lnTo>
                    <a:pt x="409289" y="411522"/>
                  </a:lnTo>
                  <a:lnTo>
                    <a:pt x="539318" y="411522"/>
                  </a:lnTo>
                  <a:lnTo>
                    <a:pt x="567114" y="446466"/>
                  </a:lnTo>
                  <a:lnTo>
                    <a:pt x="583717" y="501857"/>
                  </a:lnTo>
                  <a:lnTo>
                    <a:pt x="587207" y="567765"/>
                  </a:lnTo>
                  <a:lnTo>
                    <a:pt x="689178" y="567765"/>
                  </a:lnTo>
                  <a:lnTo>
                    <a:pt x="697143" y="574340"/>
                  </a:lnTo>
                  <a:lnTo>
                    <a:pt x="730596" y="608047"/>
                  </a:lnTo>
                  <a:lnTo>
                    <a:pt x="640785" y="608047"/>
                  </a:lnTo>
                  <a:lnTo>
                    <a:pt x="687088" y="677543"/>
                  </a:lnTo>
                  <a:close/>
                </a:path>
                <a:path w="1016635" h="927735">
                  <a:moveTo>
                    <a:pt x="689178" y="567765"/>
                  </a:moveTo>
                  <a:lnTo>
                    <a:pt x="587207" y="567765"/>
                  </a:lnTo>
                  <a:lnTo>
                    <a:pt x="601202" y="561444"/>
                  </a:lnTo>
                  <a:lnTo>
                    <a:pt x="614931" y="556624"/>
                  </a:lnTo>
                  <a:lnTo>
                    <a:pt x="628330" y="553459"/>
                  </a:lnTo>
                  <a:lnTo>
                    <a:pt x="641331" y="552103"/>
                  </a:lnTo>
                  <a:lnTo>
                    <a:pt x="656552" y="553024"/>
                  </a:lnTo>
                  <a:lnTo>
                    <a:pt x="671005" y="556919"/>
                  </a:lnTo>
                  <a:lnTo>
                    <a:pt x="684574" y="563965"/>
                  </a:lnTo>
                  <a:lnTo>
                    <a:pt x="689178" y="567765"/>
                  </a:lnTo>
                  <a:close/>
                </a:path>
                <a:path w="1016635" h="927735">
                  <a:moveTo>
                    <a:pt x="994334" y="873781"/>
                  </a:moveTo>
                  <a:lnTo>
                    <a:pt x="918898" y="873781"/>
                  </a:lnTo>
                  <a:lnTo>
                    <a:pt x="670698" y="623709"/>
                  </a:lnTo>
                  <a:lnTo>
                    <a:pt x="663012" y="616952"/>
                  </a:lnTo>
                  <a:lnTo>
                    <a:pt x="655484" y="612216"/>
                  </a:lnTo>
                  <a:lnTo>
                    <a:pt x="648084" y="609311"/>
                  </a:lnTo>
                  <a:lnTo>
                    <a:pt x="640785" y="608047"/>
                  </a:lnTo>
                  <a:lnTo>
                    <a:pt x="730596" y="608047"/>
                  </a:lnTo>
                  <a:lnTo>
                    <a:pt x="994334" y="873781"/>
                  </a:lnTo>
                  <a:close/>
                </a:path>
              </a:pathLst>
            </a:custGeom>
            <a:solidFill>
              <a:srgbClr val="FFFFFF"/>
            </a:solidFill>
          </p:spPr>
          <p:txBody>
            <a:bodyPr wrap="square" lIns="0" tIns="0" rIns="0" bIns="0" rtlCol="0"/>
            <a:lstStyle/>
            <a:p>
              <a:endParaRPr/>
            </a:p>
          </p:txBody>
        </p:sp>
        <p:pic>
          <p:nvPicPr>
            <p:cNvPr id="21" name="object 14"/>
            <p:cNvPicPr/>
            <p:nvPr/>
          </p:nvPicPr>
          <p:blipFill>
            <a:blip r:embed="rId4" cstate="print"/>
            <a:stretch>
              <a:fillRect/>
            </a:stretch>
          </p:blipFill>
          <p:spPr>
            <a:xfrm>
              <a:off x="4542461" y="4016152"/>
              <a:ext cx="131890" cy="130256"/>
            </a:xfrm>
            <a:prstGeom prst="rect">
              <a:avLst/>
            </a:prstGeom>
          </p:spPr>
        </p:pic>
      </p:grpSp>
      <p:sp>
        <p:nvSpPr>
          <p:cNvPr id="24" name="object 16"/>
          <p:cNvSpPr/>
          <p:nvPr/>
        </p:nvSpPr>
        <p:spPr>
          <a:xfrm>
            <a:off x="11754446" y="2867967"/>
            <a:ext cx="5547570" cy="6512512"/>
          </a:xfrm>
          <a:custGeom>
            <a:avLst/>
            <a:gdLst/>
            <a:ahLst/>
            <a:cxnLst/>
            <a:rect l="l" t="t" r="r" b="b"/>
            <a:pathLst>
              <a:path w="6610350" h="4382134">
                <a:moveTo>
                  <a:pt x="6610223" y="0"/>
                </a:moveTo>
                <a:lnTo>
                  <a:pt x="0" y="0"/>
                </a:lnTo>
                <a:lnTo>
                  <a:pt x="0" y="73685"/>
                </a:lnTo>
                <a:lnTo>
                  <a:pt x="0" y="4306608"/>
                </a:lnTo>
                <a:lnTo>
                  <a:pt x="0" y="4381563"/>
                </a:lnTo>
                <a:lnTo>
                  <a:pt x="6610223" y="4381563"/>
                </a:lnTo>
                <a:lnTo>
                  <a:pt x="6610223" y="4306608"/>
                </a:lnTo>
                <a:lnTo>
                  <a:pt x="73393" y="4306608"/>
                </a:lnTo>
                <a:lnTo>
                  <a:pt x="73393" y="73685"/>
                </a:lnTo>
                <a:lnTo>
                  <a:pt x="6535267" y="73685"/>
                </a:lnTo>
                <a:lnTo>
                  <a:pt x="6535267" y="4306506"/>
                </a:lnTo>
                <a:lnTo>
                  <a:pt x="6610223" y="4306506"/>
                </a:lnTo>
                <a:lnTo>
                  <a:pt x="6610223" y="73685"/>
                </a:lnTo>
                <a:lnTo>
                  <a:pt x="6610223" y="73431"/>
                </a:lnTo>
                <a:lnTo>
                  <a:pt x="6610223" y="0"/>
                </a:lnTo>
                <a:close/>
              </a:path>
            </a:pathLst>
          </a:custGeom>
          <a:solidFill>
            <a:srgbClr val="3B5BA1"/>
          </a:solidFill>
        </p:spPr>
        <p:txBody>
          <a:bodyPr wrap="square" lIns="0" tIns="0" rIns="0" bIns="0" rtlCol="0"/>
          <a:lstStyle/>
          <a:p>
            <a:endParaRPr/>
          </a:p>
        </p:txBody>
      </p:sp>
      <p:sp>
        <p:nvSpPr>
          <p:cNvPr id="30" name="object 21"/>
          <p:cNvSpPr txBox="1"/>
          <p:nvPr/>
        </p:nvSpPr>
        <p:spPr>
          <a:xfrm>
            <a:off x="11872736" y="3026387"/>
            <a:ext cx="5459218" cy="1397819"/>
          </a:xfrm>
          <a:prstGeom prst="rect">
            <a:avLst/>
          </a:prstGeom>
        </p:spPr>
        <p:txBody>
          <a:bodyPr vert="horz" wrap="square" lIns="0" tIns="12700" rIns="0" bIns="0" rtlCol="0">
            <a:spAutoFit/>
          </a:bodyPr>
          <a:lstStyle/>
          <a:p>
            <a:pPr marL="12700">
              <a:lnSpc>
                <a:spcPct val="100000"/>
              </a:lnSpc>
              <a:spcBef>
                <a:spcPts val="100"/>
              </a:spcBef>
            </a:pPr>
            <a:r>
              <a:rPr lang="en-US" sz="3000" b="1" dirty="0">
                <a:solidFill>
                  <a:srgbClr val="535353"/>
                </a:solidFill>
                <a:latin typeface="Trebuchet MS"/>
                <a:cs typeface="Trebuchet MS"/>
              </a:rPr>
              <a:t>Flagship process on adaptation to climate </a:t>
            </a:r>
            <a:r>
              <a:rPr lang="en-US" sz="3000" b="1" dirty="0" smtClean="0">
                <a:solidFill>
                  <a:srgbClr val="535353"/>
                </a:solidFill>
                <a:latin typeface="Trebuchet MS"/>
                <a:cs typeface="Trebuchet MS"/>
              </a:rPr>
              <a:t>change (</a:t>
            </a:r>
            <a:r>
              <a:rPr lang="en-US" sz="3000" b="1" dirty="0">
                <a:solidFill>
                  <a:srgbClr val="535353"/>
                </a:solidFill>
                <a:latin typeface="Trebuchet MS"/>
                <a:cs typeface="Trebuchet MS"/>
              </a:rPr>
              <a:t>PA </a:t>
            </a:r>
            <a:r>
              <a:rPr lang="en-US" sz="3000" b="1" dirty="0" smtClean="0">
                <a:solidFill>
                  <a:srgbClr val="535353"/>
                </a:solidFill>
                <a:latin typeface="Trebuchet MS"/>
                <a:cs typeface="Trebuchet MS"/>
              </a:rPr>
              <a:t>4, PA 5)</a:t>
            </a:r>
            <a:endParaRPr sz="3000" dirty="0">
              <a:latin typeface="Trebuchet MS"/>
              <a:cs typeface="Trebuchet MS"/>
            </a:endParaRPr>
          </a:p>
        </p:txBody>
      </p:sp>
      <p:sp>
        <p:nvSpPr>
          <p:cNvPr id="31" name="object 22"/>
          <p:cNvSpPr txBox="1"/>
          <p:nvPr/>
        </p:nvSpPr>
        <p:spPr>
          <a:xfrm>
            <a:off x="11872736" y="4694428"/>
            <a:ext cx="5170455" cy="4457631"/>
          </a:xfrm>
          <a:prstGeom prst="rect">
            <a:avLst/>
          </a:prstGeom>
        </p:spPr>
        <p:txBody>
          <a:bodyPr vert="horz" wrap="square" lIns="0" tIns="12700" rIns="0" bIns="0" rtlCol="0">
            <a:spAutoFit/>
          </a:bodyPr>
          <a:lstStyle/>
          <a:p>
            <a:pPr marL="12700" algn="just">
              <a:spcBef>
                <a:spcPts val="100"/>
              </a:spcBef>
            </a:pPr>
            <a:r>
              <a:rPr lang="en-US" sz="2400" dirty="0"/>
              <a:t>Within this process </a:t>
            </a:r>
            <a:r>
              <a:rPr lang="en-US" sz="2400" dirty="0" smtClean="0"/>
              <a:t>PA 4 supports actions </a:t>
            </a:r>
            <a:r>
              <a:rPr lang="en-US" sz="2400" dirty="0"/>
              <a:t>in which water availability and water quality are key issues to climate change </a:t>
            </a:r>
            <a:r>
              <a:rPr lang="en-US" sz="2400" dirty="0" smtClean="0"/>
              <a:t>adaptation. One </a:t>
            </a:r>
            <a:r>
              <a:rPr lang="en-US" sz="2400" dirty="0"/>
              <a:t>example of the process developed is the support </a:t>
            </a:r>
            <a:r>
              <a:rPr lang="en-US" sz="2400" dirty="0" smtClean="0"/>
              <a:t>to </a:t>
            </a:r>
            <a:r>
              <a:rPr lang="en-US" sz="2400" dirty="0"/>
              <a:t>international </a:t>
            </a:r>
            <a:r>
              <a:rPr lang="en-US" sz="2400" dirty="0" smtClean="0"/>
              <a:t>projects (e.g. Deepwater-CE, </a:t>
            </a:r>
            <a:r>
              <a:rPr lang="en-US" sz="2400" dirty="0" err="1" smtClean="0"/>
              <a:t>FramWat</a:t>
            </a:r>
            <a:r>
              <a:rPr lang="en-US" sz="2400" dirty="0"/>
              <a:t>, </a:t>
            </a:r>
            <a:r>
              <a:rPr lang="en-US" sz="2400" dirty="0" smtClean="0"/>
              <a:t>OPTAIN, </a:t>
            </a:r>
            <a:r>
              <a:rPr lang="en-US" sz="2400" dirty="0" err="1" smtClean="0"/>
              <a:t>DanubeFloodplain</a:t>
            </a:r>
            <a:r>
              <a:rPr lang="en-US" sz="2400" dirty="0" smtClean="0"/>
              <a:t>, </a:t>
            </a:r>
            <a:r>
              <a:rPr lang="en-US" sz="2400" dirty="0" err="1" smtClean="0"/>
              <a:t>DriDanube</a:t>
            </a:r>
            <a:r>
              <a:rPr lang="en-US" sz="2400" dirty="0" smtClean="0"/>
              <a:t>, IDES, LIFE </a:t>
            </a:r>
            <a:r>
              <a:rPr lang="en-US" sz="2400" dirty="0"/>
              <a:t>LOGOS 4 </a:t>
            </a:r>
            <a:r>
              <a:rPr lang="en-US" sz="2400" dirty="0" smtClean="0"/>
              <a:t>WATERS) </a:t>
            </a:r>
            <a:r>
              <a:rPr lang="en-US" sz="2400" dirty="0"/>
              <a:t>which were financed by </a:t>
            </a:r>
            <a:r>
              <a:rPr lang="en-US" sz="2400" dirty="0" err="1"/>
              <a:t>Interreg</a:t>
            </a:r>
            <a:r>
              <a:rPr lang="en-US" sz="2400" dirty="0"/>
              <a:t> Central Europe, </a:t>
            </a:r>
            <a:r>
              <a:rPr lang="en-US" sz="2400" dirty="0" smtClean="0"/>
              <a:t>Danube Transnational </a:t>
            </a:r>
            <a:r>
              <a:rPr lang="en-US" sz="2400" dirty="0" err="1" smtClean="0"/>
              <a:t>Programme</a:t>
            </a:r>
            <a:r>
              <a:rPr lang="en-US" sz="2400" dirty="0"/>
              <a:t>, Horizon 2020 and LIFE</a:t>
            </a:r>
            <a:r>
              <a:rPr lang="en-US" sz="2400" dirty="0" smtClean="0"/>
              <a:t>.</a:t>
            </a:r>
          </a:p>
          <a:p>
            <a:pPr marL="12700" algn="just">
              <a:lnSpc>
                <a:spcPct val="100000"/>
              </a:lnSpc>
              <a:spcBef>
                <a:spcPts val="100"/>
              </a:spcBef>
            </a:pPr>
            <a:r>
              <a:rPr lang="en-US" sz="2400" dirty="0" smtClean="0">
                <a:sym typeface="Wingdings" panose="05000000000000000000" pitchFamily="2" charset="2"/>
                <a:hlinkClick r:id="rId5"/>
              </a:rPr>
              <a:t>       Further Information</a:t>
            </a:r>
            <a:endParaRPr sz="2400" dirty="0"/>
          </a:p>
        </p:txBody>
      </p:sp>
      <p:sp>
        <p:nvSpPr>
          <p:cNvPr id="26" name="object 16"/>
          <p:cNvSpPr/>
          <p:nvPr/>
        </p:nvSpPr>
        <p:spPr>
          <a:xfrm>
            <a:off x="284058" y="2850330"/>
            <a:ext cx="5547570" cy="6512512"/>
          </a:xfrm>
          <a:custGeom>
            <a:avLst/>
            <a:gdLst/>
            <a:ahLst/>
            <a:cxnLst/>
            <a:rect l="l" t="t" r="r" b="b"/>
            <a:pathLst>
              <a:path w="6610350" h="4382134">
                <a:moveTo>
                  <a:pt x="6610223" y="0"/>
                </a:moveTo>
                <a:lnTo>
                  <a:pt x="0" y="0"/>
                </a:lnTo>
                <a:lnTo>
                  <a:pt x="0" y="73685"/>
                </a:lnTo>
                <a:lnTo>
                  <a:pt x="0" y="4306608"/>
                </a:lnTo>
                <a:lnTo>
                  <a:pt x="0" y="4381563"/>
                </a:lnTo>
                <a:lnTo>
                  <a:pt x="6610223" y="4381563"/>
                </a:lnTo>
                <a:lnTo>
                  <a:pt x="6610223" y="4306608"/>
                </a:lnTo>
                <a:lnTo>
                  <a:pt x="73393" y="4306608"/>
                </a:lnTo>
                <a:lnTo>
                  <a:pt x="73393" y="73685"/>
                </a:lnTo>
                <a:lnTo>
                  <a:pt x="6535267" y="73685"/>
                </a:lnTo>
                <a:lnTo>
                  <a:pt x="6535267" y="4306506"/>
                </a:lnTo>
                <a:lnTo>
                  <a:pt x="6610223" y="4306506"/>
                </a:lnTo>
                <a:lnTo>
                  <a:pt x="6610223" y="73685"/>
                </a:lnTo>
                <a:lnTo>
                  <a:pt x="6610223" y="73431"/>
                </a:lnTo>
                <a:lnTo>
                  <a:pt x="6610223" y="0"/>
                </a:lnTo>
                <a:close/>
              </a:path>
            </a:pathLst>
          </a:custGeom>
          <a:solidFill>
            <a:srgbClr val="3B5BA1"/>
          </a:solidFill>
        </p:spPr>
        <p:txBody>
          <a:bodyPr wrap="square" lIns="0" tIns="0" rIns="0" bIns="0" rtlCol="0"/>
          <a:lstStyle/>
          <a:p>
            <a:endParaRPr/>
          </a:p>
        </p:txBody>
      </p:sp>
      <p:sp>
        <p:nvSpPr>
          <p:cNvPr id="34" name="object 21"/>
          <p:cNvSpPr txBox="1"/>
          <p:nvPr/>
        </p:nvSpPr>
        <p:spPr>
          <a:xfrm>
            <a:off x="6040378" y="2933392"/>
            <a:ext cx="5418705" cy="1397819"/>
          </a:xfrm>
          <a:prstGeom prst="rect">
            <a:avLst/>
          </a:prstGeom>
        </p:spPr>
        <p:txBody>
          <a:bodyPr vert="horz" wrap="square" lIns="0" tIns="12700" rIns="0" bIns="0" rtlCol="0">
            <a:spAutoFit/>
          </a:bodyPr>
          <a:lstStyle/>
          <a:p>
            <a:pPr marL="12700">
              <a:lnSpc>
                <a:spcPct val="100000"/>
              </a:lnSpc>
              <a:spcBef>
                <a:spcPts val="100"/>
              </a:spcBef>
            </a:pPr>
            <a:r>
              <a:rPr lang="en-US" sz="3000" b="1" dirty="0">
                <a:solidFill>
                  <a:srgbClr val="535353"/>
                </a:solidFill>
                <a:latin typeface="Trebuchet MS"/>
                <a:cs typeface="Trebuchet MS"/>
              </a:rPr>
              <a:t>Enhancing hydrogen economy in the </a:t>
            </a:r>
            <a:r>
              <a:rPr lang="en-US" sz="3000" b="1" dirty="0" smtClean="0">
                <a:solidFill>
                  <a:srgbClr val="535353"/>
                </a:solidFill>
                <a:latin typeface="Trebuchet MS"/>
                <a:cs typeface="Trebuchet MS"/>
              </a:rPr>
              <a:t>EUSDR</a:t>
            </a:r>
            <a:br>
              <a:rPr lang="en-US" sz="3000" b="1" dirty="0" smtClean="0">
                <a:solidFill>
                  <a:srgbClr val="535353"/>
                </a:solidFill>
                <a:latin typeface="Trebuchet MS"/>
                <a:cs typeface="Trebuchet MS"/>
              </a:rPr>
            </a:br>
            <a:r>
              <a:rPr lang="en-US" sz="3000" b="1" dirty="0" smtClean="0">
                <a:solidFill>
                  <a:srgbClr val="535353"/>
                </a:solidFill>
                <a:latin typeface="Trebuchet MS"/>
                <a:cs typeface="Trebuchet MS"/>
              </a:rPr>
              <a:t>(</a:t>
            </a:r>
            <a:r>
              <a:rPr lang="en-US" sz="3000" b="1" dirty="0">
                <a:solidFill>
                  <a:srgbClr val="535353"/>
                </a:solidFill>
                <a:latin typeface="Trebuchet MS"/>
                <a:cs typeface="Trebuchet MS"/>
              </a:rPr>
              <a:t>PA </a:t>
            </a:r>
            <a:r>
              <a:rPr lang="en-US" sz="3000" b="1" dirty="0" smtClean="0">
                <a:solidFill>
                  <a:srgbClr val="535353"/>
                </a:solidFill>
                <a:latin typeface="Trebuchet MS"/>
                <a:cs typeface="Trebuchet MS"/>
              </a:rPr>
              <a:t>2)</a:t>
            </a:r>
            <a:endParaRPr sz="3000" dirty="0">
              <a:latin typeface="Trebuchet MS"/>
              <a:cs typeface="Trebuchet MS"/>
            </a:endParaRPr>
          </a:p>
        </p:txBody>
      </p:sp>
      <p:sp>
        <p:nvSpPr>
          <p:cNvPr id="35" name="object 22"/>
          <p:cNvSpPr txBox="1"/>
          <p:nvPr/>
        </p:nvSpPr>
        <p:spPr>
          <a:xfrm>
            <a:off x="6092105" y="4618038"/>
            <a:ext cx="5170455" cy="4470455"/>
          </a:xfrm>
          <a:prstGeom prst="rect">
            <a:avLst/>
          </a:prstGeom>
        </p:spPr>
        <p:txBody>
          <a:bodyPr vert="horz" wrap="square" lIns="0" tIns="12700" rIns="0" bIns="0" rtlCol="0">
            <a:spAutoFit/>
          </a:bodyPr>
          <a:lstStyle/>
          <a:p>
            <a:pPr marL="12700" algn="just">
              <a:lnSpc>
                <a:spcPct val="100000"/>
              </a:lnSpc>
              <a:spcBef>
                <a:spcPts val="100"/>
              </a:spcBef>
            </a:pPr>
            <a:r>
              <a:rPr lang="en-US" sz="2400" dirty="0"/>
              <a:t>The Flagship will coordinate actions to foster the development of hydrogen economies </a:t>
            </a:r>
            <a:r>
              <a:rPr lang="en-US" sz="2400" dirty="0" smtClean="0"/>
              <a:t>building </a:t>
            </a:r>
            <a:r>
              <a:rPr lang="en-US" sz="2400" dirty="0"/>
              <a:t>on synergies of </a:t>
            </a:r>
            <a:r>
              <a:rPr lang="en-US" sz="2400" dirty="0" smtClean="0"/>
              <a:t>national </a:t>
            </a:r>
            <a:r>
              <a:rPr lang="en-US" sz="2400" dirty="0"/>
              <a:t>actions and </a:t>
            </a:r>
            <a:r>
              <a:rPr lang="en-US" sz="2400" dirty="0" smtClean="0"/>
              <a:t>favorable conditions </a:t>
            </a:r>
            <a:r>
              <a:rPr lang="en-US" sz="2400" dirty="0"/>
              <a:t>of the EUSDR (e.g. </a:t>
            </a:r>
            <a:r>
              <a:rPr lang="en-US" sz="2400" dirty="0" smtClean="0"/>
              <a:t>potential </a:t>
            </a:r>
            <a:r>
              <a:rPr lang="en-US" sz="2400" dirty="0"/>
              <a:t>for green </a:t>
            </a:r>
            <a:r>
              <a:rPr lang="en-US" sz="2400" dirty="0" smtClean="0"/>
              <a:t>hydrogen </a:t>
            </a:r>
            <a:r>
              <a:rPr lang="en-US" sz="2400" dirty="0"/>
              <a:t>production from renewables, tremendous transport </a:t>
            </a:r>
            <a:r>
              <a:rPr lang="en-US" sz="2400" dirty="0" smtClean="0"/>
              <a:t>facilities such </a:t>
            </a:r>
            <a:r>
              <a:rPr lang="en-US" sz="2400" dirty="0"/>
              <a:t>as the Danube </a:t>
            </a:r>
            <a:r>
              <a:rPr lang="en-US" sz="2400" dirty="0" smtClean="0"/>
              <a:t>or gas </a:t>
            </a:r>
            <a:r>
              <a:rPr lang="en-US" sz="2400" dirty="0"/>
              <a:t>infrastructures, etc</a:t>
            </a:r>
            <a:r>
              <a:rPr lang="en-US" sz="2400" dirty="0" smtClean="0"/>
              <a:t>.). </a:t>
            </a:r>
          </a:p>
          <a:p>
            <a:pPr marL="12700" algn="just">
              <a:lnSpc>
                <a:spcPct val="100000"/>
              </a:lnSpc>
              <a:spcBef>
                <a:spcPts val="100"/>
              </a:spcBef>
            </a:pPr>
            <a:r>
              <a:rPr lang="en-US" sz="2400" dirty="0" smtClean="0"/>
              <a:t>Potential funding: Horizon </a:t>
            </a:r>
            <a:r>
              <a:rPr lang="en-US" sz="2400" dirty="0"/>
              <a:t>Europe, LIFE Clean </a:t>
            </a:r>
            <a:r>
              <a:rPr lang="en-US" sz="2400" dirty="0" smtClean="0"/>
              <a:t>Energy, </a:t>
            </a:r>
            <a:r>
              <a:rPr lang="en-US" sz="2400" dirty="0"/>
              <a:t>Connecting Europe </a:t>
            </a:r>
            <a:r>
              <a:rPr lang="en-US" sz="2400" dirty="0" smtClean="0"/>
              <a:t>Facility or </a:t>
            </a:r>
            <a:r>
              <a:rPr lang="en-US" sz="2400" dirty="0" err="1" smtClean="0"/>
              <a:t>Interreg</a:t>
            </a:r>
            <a:r>
              <a:rPr lang="en-US" sz="2400" dirty="0" smtClean="0"/>
              <a:t> </a:t>
            </a:r>
            <a:r>
              <a:rPr lang="en-US" sz="2400" dirty="0"/>
              <a:t>Transnational </a:t>
            </a:r>
            <a:r>
              <a:rPr lang="en-US" sz="2400" dirty="0" err="1" smtClean="0"/>
              <a:t>Programmes</a:t>
            </a:r>
            <a:r>
              <a:rPr lang="en-US" sz="2400" dirty="0" smtClean="0"/>
              <a:t>.</a:t>
            </a:r>
          </a:p>
          <a:p>
            <a:pPr marL="12700" algn="just">
              <a:lnSpc>
                <a:spcPct val="100000"/>
              </a:lnSpc>
              <a:spcBef>
                <a:spcPts val="100"/>
              </a:spcBef>
            </a:pPr>
            <a:r>
              <a:rPr lang="en-US" sz="2400" dirty="0" smtClean="0">
                <a:sym typeface="Wingdings" panose="05000000000000000000" pitchFamily="2" charset="2"/>
                <a:hlinkClick r:id="rId6"/>
              </a:rPr>
              <a:t>        Further Information</a:t>
            </a:r>
            <a:endParaRPr sz="2400" dirty="0"/>
          </a:p>
        </p:txBody>
      </p:sp>
      <p:sp>
        <p:nvSpPr>
          <p:cNvPr id="36" name="object 21"/>
          <p:cNvSpPr txBox="1"/>
          <p:nvPr/>
        </p:nvSpPr>
        <p:spPr>
          <a:xfrm>
            <a:off x="421104" y="3026386"/>
            <a:ext cx="5323911" cy="1397819"/>
          </a:xfrm>
          <a:prstGeom prst="rect">
            <a:avLst/>
          </a:prstGeom>
        </p:spPr>
        <p:txBody>
          <a:bodyPr vert="horz" wrap="square" lIns="0" tIns="12700" rIns="0" bIns="0" rtlCol="0">
            <a:spAutoFit/>
          </a:bodyPr>
          <a:lstStyle/>
          <a:p>
            <a:pPr marL="12700">
              <a:lnSpc>
                <a:spcPct val="100000"/>
              </a:lnSpc>
              <a:spcBef>
                <a:spcPts val="100"/>
              </a:spcBef>
            </a:pPr>
            <a:r>
              <a:rPr lang="fr-FR" sz="3000" b="1" dirty="0">
                <a:solidFill>
                  <a:srgbClr val="535353"/>
                </a:solidFill>
                <a:latin typeface="Trebuchet MS"/>
                <a:cs typeface="Trebuchet MS"/>
              </a:rPr>
              <a:t>SUSTANCE – </a:t>
            </a:r>
            <a:r>
              <a:rPr lang="fr-FR" sz="3000" b="1" dirty="0" err="1">
                <a:solidFill>
                  <a:srgbClr val="535353"/>
                </a:solidFill>
                <a:latin typeface="Trebuchet MS"/>
                <a:cs typeface="Trebuchet MS"/>
              </a:rPr>
              <a:t>Sustainable</a:t>
            </a:r>
            <a:r>
              <a:rPr lang="fr-FR" sz="3000" b="1" dirty="0">
                <a:solidFill>
                  <a:srgbClr val="535353"/>
                </a:solidFill>
                <a:latin typeface="Trebuchet MS"/>
                <a:cs typeface="Trebuchet MS"/>
              </a:rPr>
              <a:t> public transport solutions</a:t>
            </a:r>
            <a:r>
              <a:rPr lang="sv-SE" sz="3000" b="1" dirty="0" smtClean="0">
                <a:solidFill>
                  <a:srgbClr val="535353"/>
                </a:solidFill>
                <a:latin typeface="Trebuchet MS"/>
                <a:cs typeface="Trebuchet MS"/>
              </a:rPr>
              <a:t/>
            </a:r>
            <a:br>
              <a:rPr lang="sv-SE" sz="3000" b="1" dirty="0" smtClean="0">
                <a:solidFill>
                  <a:srgbClr val="535353"/>
                </a:solidFill>
                <a:latin typeface="Trebuchet MS"/>
                <a:cs typeface="Trebuchet MS"/>
              </a:rPr>
            </a:br>
            <a:r>
              <a:rPr lang="en-US" sz="3000" b="1" dirty="0" smtClean="0">
                <a:solidFill>
                  <a:srgbClr val="535353"/>
                </a:solidFill>
                <a:latin typeface="Trebuchet MS"/>
                <a:cs typeface="Trebuchet MS"/>
              </a:rPr>
              <a:t>(PA 1b, PA 10)</a:t>
            </a:r>
            <a:endParaRPr sz="3000" dirty="0">
              <a:latin typeface="Trebuchet MS"/>
              <a:cs typeface="Trebuchet MS"/>
            </a:endParaRPr>
          </a:p>
        </p:txBody>
      </p:sp>
      <p:sp>
        <p:nvSpPr>
          <p:cNvPr id="37" name="object 22"/>
          <p:cNvSpPr txBox="1"/>
          <p:nvPr/>
        </p:nvSpPr>
        <p:spPr>
          <a:xfrm>
            <a:off x="417144" y="4620110"/>
            <a:ext cx="5170455" cy="4496103"/>
          </a:xfrm>
          <a:prstGeom prst="rect">
            <a:avLst/>
          </a:prstGeom>
        </p:spPr>
        <p:txBody>
          <a:bodyPr vert="horz" wrap="square" lIns="0" tIns="12700" rIns="0" bIns="0" rtlCol="0">
            <a:spAutoFit/>
          </a:bodyPr>
          <a:lstStyle/>
          <a:p>
            <a:pPr marL="12700" algn="just">
              <a:lnSpc>
                <a:spcPct val="100000"/>
              </a:lnSpc>
              <a:spcBef>
                <a:spcPts val="100"/>
              </a:spcBef>
            </a:pPr>
            <a:r>
              <a:rPr lang="en-US" sz="2400" dirty="0"/>
              <a:t>The SUSTANCE </a:t>
            </a:r>
            <a:r>
              <a:rPr lang="en-US" sz="2400" dirty="0" smtClean="0"/>
              <a:t>project (2023-2025) helps </a:t>
            </a:r>
            <a:r>
              <a:rPr lang="en-US" sz="2400" dirty="0"/>
              <a:t>to solve the lack of efficient and sustainable public transport in peripheral and cross-border areas of Central </a:t>
            </a:r>
            <a:r>
              <a:rPr lang="en-US" sz="2400" dirty="0" smtClean="0"/>
              <a:t>Europe, which </a:t>
            </a:r>
            <a:r>
              <a:rPr lang="en-US" sz="2400" dirty="0"/>
              <a:t>have registered an increased </a:t>
            </a:r>
            <a:r>
              <a:rPr lang="en-US" sz="2400" dirty="0" smtClean="0"/>
              <a:t>mobility at </a:t>
            </a:r>
            <a:r>
              <a:rPr lang="en-US" sz="2400" dirty="0"/>
              <a:t>cross-border </a:t>
            </a:r>
            <a:r>
              <a:rPr lang="en-US" sz="2400" dirty="0" smtClean="0"/>
              <a:t>level </a:t>
            </a:r>
            <a:r>
              <a:rPr lang="en-US" sz="2400" dirty="0"/>
              <a:t>in the last decade. </a:t>
            </a:r>
            <a:endParaRPr lang="en-US" sz="2400" dirty="0" smtClean="0"/>
          </a:p>
          <a:p>
            <a:pPr marL="12700" algn="just">
              <a:lnSpc>
                <a:spcPct val="100000"/>
              </a:lnSpc>
              <a:spcBef>
                <a:spcPts val="100"/>
              </a:spcBef>
            </a:pPr>
            <a:r>
              <a:rPr lang="en-US" sz="2400" dirty="0"/>
              <a:t>Total Budget: 2.013.259 EUR</a:t>
            </a:r>
          </a:p>
          <a:p>
            <a:pPr marL="12700" algn="just">
              <a:lnSpc>
                <a:spcPct val="100000"/>
              </a:lnSpc>
              <a:spcBef>
                <a:spcPts val="100"/>
              </a:spcBef>
            </a:pPr>
            <a:r>
              <a:rPr lang="en-US" sz="2400" dirty="0" smtClean="0"/>
              <a:t>Funding Instrument: </a:t>
            </a:r>
            <a:r>
              <a:rPr lang="en-US" sz="2400" dirty="0" err="1"/>
              <a:t>Interreg</a:t>
            </a:r>
            <a:r>
              <a:rPr lang="en-US" sz="2400" dirty="0"/>
              <a:t> Central </a:t>
            </a:r>
            <a:r>
              <a:rPr lang="en-US" sz="2400" dirty="0" smtClean="0"/>
              <a:t>Europe </a:t>
            </a:r>
            <a:r>
              <a:rPr lang="en-US" sz="2400" dirty="0" err="1"/>
              <a:t>Programme</a:t>
            </a:r>
            <a:r>
              <a:rPr lang="en-US" sz="2400" dirty="0"/>
              <a:t> </a:t>
            </a:r>
            <a:r>
              <a:rPr lang="en-US" sz="2400" dirty="0" smtClean="0"/>
              <a:t>2021-2027</a:t>
            </a:r>
          </a:p>
          <a:p>
            <a:pPr marL="12700" algn="just">
              <a:lnSpc>
                <a:spcPct val="100000"/>
              </a:lnSpc>
              <a:spcBef>
                <a:spcPts val="100"/>
              </a:spcBef>
            </a:pPr>
            <a:endParaRPr lang="en-US" sz="2400" dirty="0" smtClean="0"/>
          </a:p>
          <a:p>
            <a:pPr marL="12700" algn="just">
              <a:lnSpc>
                <a:spcPct val="100000"/>
              </a:lnSpc>
              <a:spcBef>
                <a:spcPts val="100"/>
              </a:spcBef>
            </a:pPr>
            <a:r>
              <a:rPr lang="en-US" sz="2400" dirty="0" smtClean="0">
                <a:sym typeface="Wingdings" panose="05000000000000000000" pitchFamily="2" charset="2"/>
                <a:hlinkClick r:id="rId7"/>
              </a:rPr>
              <a:t>      Further Information</a:t>
            </a:r>
            <a:endParaRPr sz="2400" dirty="0"/>
          </a:p>
        </p:txBody>
      </p:sp>
      <p:pic>
        <p:nvPicPr>
          <p:cNvPr id="14" name="Grafik 13"/>
          <p:cNvPicPr>
            <a:picLocks noChangeAspect="1"/>
          </p:cNvPicPr>
          <p:nvPr/>
        </p:nvPicPr>
        <p:blipFill>
          <a:blip r:embed="rId8"/>
          <a:stretch>
            <a:fillRect/>
          </a:stretch>
        </p:blipFill>
        <p:spPr>
          <a:xfrm>
            <a:off x="11872736" y="8797127"/>
            <a:ext cx="438150" cy="381000"/>
          </a:xfrm>
          <a:prstGeom prst="rect">
            <a:avLst/>
          </a:prstGeom>
        </p:spPr>
      </p:pic>
      <p:pic>
        <p:nvPicPr>
          <p:cNvPr id="19" name="Grafik 18"/>
          <p:cNvPicPr>
            <a:picLocks noChangeAspect="1"/>
          </p:cNvPicPr>
          <p:nvPr/>
        </p:nvPicPr>
        <p:blipFill>
          <a:blip r:embed="rId9"/>
          <a:stretch>
            <a:fillRect/>
          </a:stretch>
        </p:blipFill>
        <p:spPr>
          <a:xfrm>
            <a:off x="6096000" y="8724900"/>
            <a:ext cx="333375" cy="371475"/>
          </a:xfrm>
          <a:prstGeom prst="rect">
            <a:avLst/>
          </a:prstGeom>
        </p:spPr>
      </p:pic>
      <p:pic>
        <p:nvPicPr>
          <p:cNvPr id="22" name="Grafik 21"/>
          <p:cNvPicPr>
            <a:picLocks noChangeAspect="1"/>
          </p:cNvPicPr>
          <p:nvPr/>
        </p:nvPicPr>
        <p:blipFill>
          <a:blip r:embed="rId10"/>
          <a:stretch>
            <a:fillRect/>
          </a:stretch>
        </p:blipFill>
        <p:spPr>
          <a:xfrm>
            <a:off x="356437" y="8645668"/>
            <a:ext cx="400050" cy="428625"/>
          </a:xfrm>
          <a:prstGeom prst="rect">
            <a:avLst/>
          </a:prstGeom>
        </p:spPr>
      </p:pic>
    </p:spTree>
    <p:extLst>
      <p:ext uri="{BB962C8B-B14F-4D97-AF65-F5344CB8AC3E}">
        <p14:creationId xmlns:p14="http://schemas.microsoft.com/office/powerpoint/2010/main" val="1597644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46125" y="10279274"/>
            <a:ext cx="9525" cy="8255"/>
          </a:xfrm>
          <a:custGeom>
            <a:avLst/>
            <a:gdLst/>
            <a:ahLst/>
            <a:cxnLst/>
            <a:rect l="l" t="t" r="r" b="b"/>
            <a:pathLst>
              <a:path w="9525" h="8254">
                <a:moveTo>
                  <a:pt x="9250" y="7725"/>
                </a:moveTo>
                <a:lnTo>
                  <a:pt x="0" y="0"/>
                </a:lnTo>
              </a:path>
            </a:pathLst>
          </a:custGeom>
          <a:ln w="152592">
            <a:solidFill>
              <a:srgbClr val="EFCF41"/>
            </a:solidFill>
          </a:ln>
        </p:spPr>
        <p:txBody>
          <a:bodyPr wrap="square" lIns="0" tIns="0" rIns="0" bIns="0" rtlCol="0"/>
          <a:lstStyle/>
          <a:p>
            <a:endParaRPr/>
          </a:p>
        </p:txBody>
      </p:sp>
      <p:sp>
        <p:nvSpPr>
          <p:cNvPr id="3" name="object 3"/>
          <p:cNvSpPr/>
          <p:nvPr/>
        </p:nvSpPr>
        <p:spPr>
          <a:xfrm>
            <a:off x="7996854" y="9925511"/>
            <a:ext cx="3519170" cy="361950"/>
          </a:xfrm>
          <a:custGeom>
            <a:avLst/>
            <a:gdLst/>
            <a:ahLst/>
            <a:cxnLst/>
            <a:rect l="l" t="t" r="r" b="b"/>
            <a:pathLst>
              <a:path w="3519170" h="361950">
                <a:moveTo>
                  <a:pt x="3518923" y="361488"/>
                </a:moveTo>
                <a:lnTo>
                  <a:pt x="435610" y="361488"/>
                </a:lnTo>
                <a:lnTo>
                  <a:pt x="0" y="0"/>
                </a:lnTo>
                <a:lnTo>
                  <a:pt x="3083313" y="0"/>
                </a:lnTo>
                <a:lnTo>
                  <a:pt x="3518923" y="361488"/>
                </a:lnTo>
                <a:close/>
              </a:path>
            </a:pathLst>
          </a:custGeom>
          <a:solidFill>
            <a:srgbClr val="3B5BA1"/>
          </a:solidFill>
        </p:spPr>
        <p:txBody>
          <a:bodyPr wrap="square" lIns="0" tIns="0" rIns="0" bIns="0" rtlCol="0"/>
          <a:lstStyle/>
          <a:p>
            <a:endParaRPr/>
          </a:p>
        </p:txBody>
      </p:sp>
      <p:grpSp>
        <p:nvGrpSpPr>
          <p:cNvPr id="4" name="object 4"/>
          <p:cNvGrpSpPr/>
          <p:nvPr/>
        </p:nvGrpSpPr>
        <p:grpSpPr>
          <a:xfrm>
            <a:off x="11586209" y="0"/>
            <a:ext cx="6295390" cy="10044430"/>
            <a:chOff x="11586209" y="0"/>
            <a:chExt cx="6295390" cy="10044430"/>
          </a:xfrm>
        </p:grpSpPr>
        <p:sp>
          <p:nvSpPr>
            <p:cNvPr id="5" name="object 5"/>
            <p:cNvSpPr/>
            <p:nvPr/>
          </p:nvSpPr>
          <p:spPr>
            <a:xfrm>
              <a:off x="17627317" y="80950"/>
              <a:ext cx="0" cy="9887585"/>
            </a:xfrm>
            <a:custGeom>
              <a:avLst/>
              <a:gdLst/>
              <a:ahLst/>
              <a:cxnLst/>
              <a:rect l="l" t="t" r="r" b="b"/>
              <a:pathLst>
                <a:path h="9887585">
                  <a:moveTo>
                    <a:pt x="0" y="0"/>
                  </a:moveTo>
                  <a:lnTo>
                    <a:pt x="0" y="9887001"/>
                  </a:lnTo>
                </a:path>
              </a:pathLst>
            </a:custGeom>
            <a:ln w="76233">
              <a:solidFill>
                <a:srgbClr val="EFCF41"/>
              </a:solidFill>
            </a:ln>
          </p:spPr>
          <p:txBody>
            <a:bodyPr wrap="square" lIns="0" tIns="0" rIns="0" bIns="0" rtlCol="0"/>
            <a:lstStyle/>
            <a:p>
              <a:endParaRPr/>
            </a:p>
          </p:txBody>
        </p:sp>
        <p:sp>
          <p:nvSpPr>
            <p:cNvPr id="6" name="object 6"/>
            <p:cNvSpPr/>
            <p:nvPr/>
          </p:nvSpPr>
          <p:spPr>
            <a:xfrm>
              <a:off x="15262671" y="0"/>
              <a:ext cx="2542540" cy="622300"/>
            </a:xfrm>
            <a:custGeom>
              <a:avLst/>
              <a:gdLst/>
              <a:ahLst/>
              <a:cxnLst/>
              <a:rect l="l" t="t" r="r" b="b"/>
              <a:pathLst>
                <a:path w="2542540" h="622300">
                  <a:moveTo>
                    <a:pt x="1780519" y="621687"/>
                  </a:moveTo>
                  <a:lnTo>
                    <a:pt x="0" y="621687"/>
                  </a:lnTo>
                  <a:lnTo>
                    <a:pt x="761534" y="0"/>
                  </a:lnTo>
                  <a:lnTo>
                    <a:pt x="2542055" y="0"/>
                  </a:lnTo>
                  <a:lnTo>
                    <a:pt x="1780519" y="621687"/>
                  </a:lnTo>
                  <a:close/>
                </a:path>
              </a:pathLst>
            </a:custGeom>
            <a:solidFill>
              <a:srgbClr val="FFFFFF"/>
            </a:solidFill>
          </p:spPr>
          <p:txBody>
            <a:bodyPr wrap="square" lIns="0" tIns="0" rIns="0" bIns="0" rtlCol="0"/>
            <a:lstStyle/>
            <a:p>
              <a:endParaRPr/>
            </a:p>
          </p:txBody>
        </p:sp>
        <p:sp>
          <p:nvSpPr>
            <p:cNvPr id="7" name="object 7"/>
            <p:cNvSpPr/>
            <p:nvPr/>
          </p:nvSpPr>
          <p:spPr>
            <a:xfrm>
              <a:off x="17043191" y="0"/>
              <a:ext cx="762000" cy="622300"/>
            </a:xfrm>
            <a:custGeom>
              <a:avLst/>
              <a:gdLst/>
              <a:ahLst/>
              <a:cxnLst/>
              <a:rect l="l" t="t" r="r" b="b"/>
              <a:pathLst>
                <a:path w="762000" h="622300">
                  <a:moveTo>
                    <a:pt x="761535" y="0"/>
                  </a:moveTo>
                  <a:lnTo>
                    <a:pt x="0" y="621687"/>
                  </a:lnTo>
                </a:path>
              </a:pathLst>
            </a:custGeom>
            <a:ln w="152608">
              <a:solidFill>
                <a:srgbClr val="3B5BA1"/>
              </a:solidFill>
            </a:ln>
          </p:spPr>
          <p:txBody>
            <a:bodyPr wrap="square" lIns="0" tIns="0" rIns="0" bIns="0" rtlCol="0"/>
            <a:lstStyle/>
            <a:p>
              <a:endParaRPr/>
            </a:p>
          </p:txBody>
        </p:sp>
        <p:sp>
          <p:nvSpPr>
            <p:cNvPr id="8" name="object 8"/>
            <p:cNvSpPr/>
            <p:nvPr/>
          </p:nvSpPr>
          <p:spPr>
            <a:xfrm>
              <a:off x="14179149" y="0"/>
              <a:ext cx="2556510" cy="399415"/>
            </a:xfrm>
            <a:custGeom>
              <a:avLst/>
              <a:gdLst/>
              <a:ahLst/>
              <a:cxnLst/>
              <a:rect l="l" t="t" r="r" b="b"/>
              <a:pathLst>
                <a:path w="2556509" h="399415">
                  <a:moveTo>
                    <a:pt x="2067816" y="398936"/>
                  </a:moveTo>
                  <a:lnTo>
                    <a:pt x="0" y="398936"/>
                  </a:lnTo>
                  <a:lnTo>
                    <a:pt x="488077" y="0"/>
                  </a:lnTo>
                  <a:lnTo>
                    <a:pt x="2555893" y="0"/>
                  </a:lnTo>
                  <a:lnTo>
                    <a:pt x="2067816" y="398936"/>
                  </a:lnTo>
                  <a:close/>
                </a:path>
              </a:pathLst>
            </a:custGeom>
            <a:solidFill>
              <a:srgbClr val="EFCF41"/>
            </a:solidFill>
          </p:spPr>
          <p:txBody>
            <a:bodyPr wrap="square" lIns="0" tIns="0" rIns="0" bIns="0" rtlCol="0"/>
            <a:lstStyle/>
            <a:p>
              <a:endParaRPr/>
            </a:p>
          </p:txBody>
        </p:sp>
        <p:sp>
          <p:nvSpPr>
            <p:cNvPr id="9" name="object 9"/>
            <p:cNvSpPr/>
            <p:nvPr/>
          </p:nvSpPr>
          <p:spPr>
            <a:xfrm>
              <a:off x="11586209" y="9925511"/>
              <a:ext cx="6077585" cy="0"/>
            </a:xfrm>
            <a:custGeom>
              <a:avLst/>
              <a:gdLst/>
              <a:ahLst/>
              <a:cxnLst/>
              <a:rect l="l" t="t" r="r" b="b"/>
              <a:pathLst>
                <a:path w="6077584">
                  <a:moveTo>
                    <a:pt x="0" y="0"/>
                  </a:moveTo>
                  <a:lnTo>
                    <a:pt x="6077000" y="0"/>
                  </a:lnTo>
                </a:path>
              </a:pathLst>
            </a:custGeom>
            <a:ln w="76199">
              <a:solidFill>
                <a:srgbClr val="EFCF41"/>
              </a:solidFill>
            </a:ln>
          </p:spPr>
          <p:txBody>
            <a:bodyPr wrap="square" lIns="0" tIns="0" rIns="0" bIns="0" rtlCol="0"/>
            <a:lstStyle/>
            <a:p>
              <a:endParaRPr/>
            </a:p>
          </p:txBody>
        </p:sp>
      </p:grpSp>
      <p:sp>
        <p:nvSpPr>
          <p:cNvPr id="10" name="object 10"/>
          <p:cNvSpPr/>
          <p:nvPr/>
        </p:nvSpPr>
        <p:spPr>
          <a:xfrm>
            <a:off x="0" y="1419231"/>
            <a:ext cx="5909310" cy="1028700"/>
          </a:xfrm>
          <a:custGeom>
            <a:avLst/>
            <a:gdLst/>
            <a:ahLst/>
            <a:cxnLst/>
            <a:rect l="l" t="t" r="r" b="b"/>
            <a:pathLst>
              <a:path w="5909310" h="1028700">
                <a:moveTo>
                  <a:pt x="5908914" y="1028699"/>
                </a:moveTo>
                <a:lnTo>
                  <a:pt x="0" y="1028699"/>
                </a:lnTo>
                <a:lnTo>
                  <a:pt x="0" y="0"/>
                </a:lnTo>
                <a:lnTo>
                  <a:pt x="4674353" y="0"/>
                </a:lnTo>
                <a:lnTo>
                  <a:pt x="5908914" y="1028699"/>
                </a:lnTo>
                <a:close/>
              </a:path>
            </a:pathLst>
          </a:custGeom>
          <a:solidFill>
            <a:srgbClr val="EFCF41"/>
          </a:solidFill>
        </p:spPr>
        <p:txBody>
          <a:bodyPr wrap="square" lIns="0" tIns="0" rIns="0" bIns="0" rtlCol="0"/>
          <a:lstStyle/>
          <a:p>
            <a:endParaRPr/>
          </a:p>
        </p:txBody>
      </p:sp>
      <p:sp>
        <p:nvSpPr>
          <p:cNvPr id="23" name="object 23"/>
          <p:cNvSpPr txBox="1"/>
          <p:nvPr/>
        </p:nvSpPr>
        <p:spPr>
          <a:xfrm>
            <a:off x="2583" y="9751677"/>
            <a:ext cx="8616014" cy="709618"/>
          </a:xfrm>
          <a:prstGeom prst="rect">
            <a:avLst/>
          </a:prstGeom>
        </p:spPr>
        <p:txBody>
          <a:bodyPr vert="horz" wrap="square" lIns="0" tIns="12700" rIns="0" bIns="0" rtlCol="0">
            <a:spAutoFit/>
          </a:bodyPr>
          <a:lstStyle/>
          <a:p>
            <a:pPr marL="93663" marR="5080" algn="just">
              <a:lnSpc>
                <a:spcPct val="125800"/>
              </a:lnSpc>
              <a:spcAft>
                <a:spcPts val="600"/>
              </a:spcAft>
            </a:pPr>
            <a:r>
              <a:rPr lang="en-US" sz="1600" kern="0" dirty="0" smtClean="0">
                <a:latin typeface="Verdana" panose="020B0604030504040204" pitchFamily="34" charset="0"/>
                <a:ea typeface="Verdana" panose="020B0604030504040204" pitchFamily="34" charset="0"/>
                <a:hlinkClick r:id="rId2"/>
              </a:rPr>
              <a:t>https</a:t>
            </a:r>
            <a:r>
              <a:rPr lang="en-US" sz="1600" kern="0" dirty="0">
                <a:latin typeface="Verdana" panose="020B0604030504040204" pitchFamily="34" charset="0"/>
                <a:ea typeface="Verdana" panose="020B0604030504040204" pitchFamily="34" charset="0"/>
                <a:hlinkClick r:id="rId2"/>
              </a:rPr>
              <a:t>://danube-region.eu/projects-and-funding/eusdr-strategic-projects/</a:t>
            </a:r>
            <a:endParaRPr lang="en-US" sz="1600" kern="0" dirty="0">
              <a:latin typeface="Verdana" panose="020B0604030504040204" pitchFamily="34" charset="0"/>
              <a:ea typeface="Verdana" panose="020B0604030504040204" pitchFamily="34" charset="0"/>
            </a:endParaRPr>
          </a:p>
          <a:p>
            <a:pPr marL="550863" marR="5080" indent="-457200" algn="just">
              <a:lnSpc>
                <a:spcPct val="125800"/>
              </a:lnSpc>
              <a:spcAft>
                <a:spcPts val="600"/>
              </a:spcAft>
              <a:buFont typeface="Arial" panose="020B0604020202020204" pitchFamily="34" charset="0"/>
              <a:buChar char="•"/>
            </a:pPr>
            <a:endParaRPr lang="en-US" sz="1600" b="1" dirty="0">
              <a:solidFill>
                <a:srgbClr val="535353"/>
              </a:solidFill>
              <a:latin typeface="Verdana"/>
              <a:cs typeface="Verdana"/>
            </a:endParaRPr>
          </a:p>
        </p:txBody>
      </p:sp>
      <p:pic>
        <p:nvPicPr>
          <p:cNvPr id="25" name="Grafik 24">
            <a:extLst>
              <a:ext uri="{FF2B5EF4-FFF2-40B4-BE49-F238E27FC236}">
                <a16:creationId xmlns:a16="http://schemas.microsoft.com/office/drawing/2014/main" id="{3EFBF62A-CCA3-CEF5-8AB4-0ABB0B5EDFFF}"/>
              </a:ext>
            </a:extLst>
          </p:cNvPr>
          <p:cNvPicPr/>
          <p:nvPr/>
        </p:nvPicPr>
        <p:blipFill rotWithShape="1">
          <a:blip r:embed="rId3" cstate="print">
            <a:extLst>
              <a:ext uri="{28A0092B-C50C-407E-A947-70E740481C1C}">
                <a14:useLocalDpi xmlns:a14="http://schemas.microsoft.com/office/drawing/2010/main" val="0"/>
              </a:ext>
            </a:extLst>
          </a:blip>
          <a:srcRect l="6638" t="1746" r="5174" b="2765"/>
          <a:stretch/>
        </p:blipFill>
        <p:spPr bwMode="auto">
          <a:xfrm>
            <a:off x="14849776" y="511217"/>
            <a:ext cx="2485478" cy="2244948"/>
          </a:xfrm>
          <a:prstGeom prst="rect">
            <a:avLst/>
          </a:prstGeom>
          <a:noFill/>
          <a:ln>
            <a:noFill/>
          </a:ln>
        </p:spPr>
      </p:pic>
      <p:sp>
        <p:nvSpPr>
          <p:cNvPr id="15" name="object 25"/>
          <p:cNvSpPr txBox="1">
            <a:spLocks/>
          </p:cNvSpPr>
          <p:nvPr/>
        </p:nvSpPr>
        <p:spPr>
          <a:xfrm>
            <a:off x="680387" y="1302806"/>
            <a:ext cx="6253812" cy="1085554"/>
          </a:xfrm>
          <a:prstGeom prst="rect">
            <a:avLst/>
          </a:prstGeom>
        </p:spPr>
        <p:txBody>
          <a:bodyPr vert="horz" wrap="square" lIns="0" tIns="12065" rIns="0" bIns="0" rtlCol="0">
            <a:spAutoFit/>
          </a:bodyPr>
          <a:lstStyle>
            <a:lvl1pPr>
              <a:defRPr sz="3150" b="1" i="0">
                <a:solidFill>
                  <a:schemeClr val="bg1"/>
                </a:solidFill>
                <a:latin typeface="Tahoma"/>
                <a:ea typeface="+mj-ea"/>
                <a:cs typeface="Tahoma"/>
              </a:defRPr>
            </a:lvl1pPr>
          </a:lstStyle>
          <a:p>
            <a:pPr marL="12700" marR="5080">
              <a:lnSpc>
                <a:spcPct val="128800"/>
              </a:lnSpc>
              <a:spcBef>
                <a:spcPts val="95"/>
              </a:spcBef>
            </a:pPr>
            <a:r>
              <a:rPr lang="de-DE" sz="6000" b="0" i="1" kern="0" spc="-50" dirty="0" err="1" smtClean="0">
                <a:solidFill>
                  <a:srgbClr val="3B5BA1"/>
                </a:solidFill>
                <a:latin typeface="Winston" pitchFamily="2" charset="0"/>
                <a:cs typeface="Trebuchet MS"/>
              </a:rPr>
              <a:t>Examples</a:t>
            </a:r>
            <a:endParaRPr lang="de-DE" sz="6000" b="0" i="1" kern="0" spc="-50" dirty="0">
              <a:latin typeface="Winston" pitchFamily="2" charset="0"/>
              <a:cs typeface="Trebuchet MS"/>
            </a:endParaRPr>
          </a:p>
        </p:txBody>
      </p:sp>
      <p:sp>
        <p:nvSpPr>
          <p:cNvPr id="17" name="object 24"/>
          <p:cNvSpPr txBox="1">
            <a:spLocks/>
          </p:cNvSpPr>
          <p:nvPr/>
        </p:nvSpPr>
        <p:spPr>
          <a:xfrm>
            <a:off x="680387" y="105980"/>
            <a:ext cx="13320870" cy="1166345"/>
          </a:xfrm>
          <a:prstGeom prst="rect">
            <a:avLst/>
          </a:prstGeom>
        </p:spPr>
        <p:txBody>
          <a:bodyPr vert="horz" wrap="square" lIns="0" tIns="12065" rIns="0" bIns="0" rtlCol="0">
            <a:spAutoFit/>
          </a:bodyPr>
          <a:lstStyle>
            <a:lvl1pPr>
              <a:defRPr sz="3150" b="1" i="0">
                <a:solidFill>
                  <a:schemeClr val="bg1"/>
                </a:solidFill>
                <a:latin typeface="Tahoma"/>
                <a:ea typeface="+mj-ea"/>
                <a:cs typeface="Tahoma"/>
              </a:defRPr>
            </a:lvl1pPr>
          </a:lstStyle>
          <a:p>
            <a:pPr marL="12700" marR="5080">
              <a:lnSpc>
                <a:spcPct val="125299"/>
              </a:lnSpc>
              <a:spcBef>
                <a:spcPts val="95"/>
              </a:spcBef>
            </a:pPr>
            <a:r>
              <a:rPr lang="de-DE" sz="6000" kern="0" spc="765" dirty="0" smtClean="0">
                <a:solidFill>
                  <a:srgbClr val="3B5BA1"/>
                </a:solidFill>
                <a:latin typeface="Winston" pitchFamily="2" charset="0"/>
                <a:cs typeface="Trebuchet MS"/>
              </a:rPr>
              <a:t>Danube </a:t>
            </a:r>
            <a:r>
              <a:rPr lang="de-DE" sz="6000" kern="0" spc="765" dirty="0" err="1" smtClean="0">
                <a:solidFill>
                  <a:srgbClr val="3B5BA1"/>
                </a:solidFill>
                <a:latin typeface="Winston" pitchFamily="2" charset="0"/>
                <a:cs typeface="Trebuchet MS"/>
              </a:rPr>
              <a:t>Strategy</a:t>
            </a:r>
            <a:r>
              <a:rPr lang="de-DE" sz="6000" kern="0" spc="765" dirty="0" smtClean="0">
                <a:solidFill>
                  <a:srgbClr val="3B5BA1"/>
                </a:solidFill>
                <a:latin typeface="Winston" pitchFamily="2" charset="0"/>
                <a:cs typeface="Trebuchet MS"/>
              </a:rPr>
              <a:t> </a:t>
            </a:r>
            <a:r>
              <a:rPr lang="de-DE" sz="6000" kern="0" spc="765" dirty="0" err="1" smtClean="0">
                <a:solidFill>
                  <a:srgbClr val="3B5BA1"/>
                </a:solidFill>
                <a:latin typeface="Winston" pitchFamily="2" charset="0"/>
                <a:cs typeface="Trebuchet MS"/>
              </a:rPr>
              <a:t>Flagships</a:t>
            </a:r>
            <a:endParaRPr lang="de-DE" sz="6000" kern="0" dirty="0">
              <a:latin typeface="Winston" pitchFamily="2" charset="0"/>
              <a:cs typeface="Trebuchet MS"/>
            </a:endParaRPr>
          </a:p>
        </p:txBody>
      </p:sp>
      <p:grpSp>
        <p:nvGrpSpPr>
          <p:cNvPr id="16" name="object 10"/>
          <p:cNvGrpSpPr/>
          <p:nvPr/>
        </p:nvGrpSpPr>
        <p:grpSpPr>
          <a:xfrm>
            <a:off x="5971034" y="2840064"/>
            <a:ext cx="5544989" cy="6540415"/>
            <a:chOff x="1511642" y="3448419"/>
            <a:chExt cx="6610350" cy="6540415"/>
          </a:xfrm>
        </p:grpSpPr>
        <p:sp>
          <p:nvSpPr>
            <p:cNvPr id="18" name="object 11"/>
            <p:cNvSpPr/>
            <p:nvPr/>
          </p:nvSpPr>
          <p:spPr>
            <a:xfrm>
              <a:off x="1511642" y="3448419"/>
              <a:ext cx="6610350" cy="6540415"/>
            </a:xfrm>
            <a:custGeom>
              <a:avLst/>
              <a:gdLst/>
              <a:ahLst/>
              <a:cxnLst/>
              <a:rect l="l" t="t" r="r" b="b"/>
              <a:pathLst>
                <a:path w="6610350" h="4382134">
                  <a:moveTo>
                    <a:pt x="6610223" y="0"/>
                  </a:moveTo>
                  <a:lnTo>
                    <a:pt x="0" y="0"/>
                  </a:lnTo>
                  <a:lnTo>
                    <a:pt x="0" y="73685"/>
                  </a:lnTo>
                  <a:lnTo>
                    <a:pt x="0" y="4306608"/>
                  </a:lnTo>
                  <a:lnTo>
                    <a:pt x="0" y="4381563"/>
                  </a:lnTo>
                  <a:lnTo>
                    <a:pt x="6610223" y="4381563"/>
                  </a:lnTo>
                  <a:lnTo>
                    <a:pt x="6610223" y="4306608"/>
                  </a:lnTo>
                  <a:lnTo>
                    <a:pt x="73393" y="4306608"/>
                  </a:lnTo>
                  <a:lnTo>
                    <a:pt x="73393" y="73685"/>
                  </a:lnTo>
                  <a:lnTo>
                    <a:pt x="6535267" y="73685"/>
                  </a:lnTo>
                  <a:lnTo>
                    <a:pt x="6535267" y="4306506"/>
                  </a:lnTo>
                  <a:lnTo>
                    <a:pt x="6610223" y="4306506"/>
                  </a:lnTo>
                  <a:lnTo>
                    <a:pt x="6610223" y="73685"/>
                  </a:lnTo>
                  <a:lnTo>
                    <a:pt x="6610223" y="73431"/>
                  </a:lnTo>
                  <a:lnTo>
                    <a:pt x="6610223" y="0"/>
                  </a:lnTo>
                  <a:close/>
                </a:path>
              </a:pathLst>
            </a:custGeom>
            <a:solidFill>
              <a:srgbClr val="EFCF41"/>
            </a:solidFill>
          </p:spPr>
          <p:txBody>
            <a:bodyPr wrap="square" lIns="0" tIns="0" rIns="0" bIns="0" rtlCol="0"/>
            <a:lstStyle/>
            <a:p>
              <a:endParaRPr/>
            </a:p>
          </p:txBody>
        </p:sp>
        <p:sp>
          <p:nvSpPr>
            <p:cNvPr id="20" name="object 13"/>
            <p:cNvSpPr/>
            <p:nvPr/>
          </p:nvSpPr>
          <p:spPr>
            <a:xfrm>
              <a:off x="4229586" y="3991779"/>
              <a:ext cx="1016635" cy="927735"/>
            </a:xfrm>
            <a:custGeom>
              <a:avLst/>
              <a:gdLst/>
              <a:ahLst/>
              <a:cxnLst/>
              <a:rect l="l" t="t" r="r" b="b"/>
              <a:pathLst>
                <a:path w="1016635" h="927735">
                  <a:moveTo>
                    <a:pt x="1001701" y="927277"/>
                  </a:moveTo>
                  <a:lnTo>
                    <a:pt x="18071" y="927277"/>
                  </a:lnTo>
                  <a:lnTo>
                    <a:pt x="6212" y="922693"/>
                  </a:lnTo>
                  <a:lnTo>
                    <a:pt x="215" y="911816"/>
                  </a:lnTo>
                  <a:lnTo>
                    <a:pt x="0" y="898957"/>
                  </a:lnTo>
                  <a:lnTo>
                    <a:pt x="5485" y="888427"/>
                  </a:lnTo>
                  <a:lnTo>
                    <a:pt x="173402" y="727979"/>
                  </a:lnTo>
                  <a:lnTo>
                    <a:pt x="222803" y="688175"/>
                  </a:lnTo>
                  <a:lnTo>
                    <a:pt x="281039" y="677868"/>
                  </a:lnTo>
                  <a:lnTo>
                    <a:pt x="297807" y="677868"/>
                  </a:lnTo>
                  <a:lnTo>
                    <a:pt x="297807" y="674067"/>
                  </a:lnTo>
                  <a:lnTo>
                    <a:pt x="305899" y="608731"/>
                  </a:lnTo>
                  <a:lnTo>
                    <a:pt x="311999" y="548219"/>
                  </a:lnTo>
                  <a:lnTo>
                    <a:pt x="316482" y="490496"/>
                  </a:lnTo>
                  <a:lnTo>
                    <a:pt x="319370" y="435491"/>
                  </a:lnTo>
                  <a:lnTo>
                    <a:pt x="320685" y="383136"/>
                  </a:lnTo>
                  <a:lnTo>
                    <a:pt x="320449" y="333361"/>
                  </a:lnTo>
                  <a:lnTo>
                    <a:pt x="318686" y="286095"/>
                  </a:lnTo>
                  <a:lnTo>
                    <a:pt x="315418" y="241270"/>
                  </a:lnTo>
                  <a:lnTo>
                    <a:pt x="310666" y="198815"/>
                  </a:lnTo>
                  <a:lnTo>
                    <a:pt x="311838" y="185156"/>
                  </a:lnTo>
                  <a:lnTo>
                    <a:pt x="318290" y="173724"/>
                  </a:lnTo>
                  <a:lnTo>
                    <a:pt x="328815" y="165802"/>
                  </a:lnTo>
                  <a:lnTo>
                    <a:pt x="342203" y="162674"/>
                  </a:lnTo>
                  <a:lnTo>
                    <a:pt x="430071" y="160903"/>
                  </a:lnTo>
                  <a:lnTo>
                    <a:pt x="445112" y="158317"/>
                  </a:lnTo>
                  <a:lnTo>
                    <a:pt x="487909" y="136896"/>
                  </a:lnTo>
                  <a:lnTo>
                    <a:pt x="517246" y="107313"/>
                  </a:lnTo>
                  <a:lnTo>
                    <a:pt x="536071" y="60487"/>
                  </a:lnTo>
                  <a:lnTo>
                    <a:pt x="507457" y="59536"/>
                  </a:lnTo>
                  <a:lnTo>
                    <a:pt x="489997" y="52872"/>
                  </a:lnTo>
                  <a:lnTo>
                    <a:pt x="483936" y="39125"/>
                  </a:lnTo>
                  <a:lnTo>
                    <a:pt x="489636" y="25413"/>
                  </a:lnTo>
                  <a:lnTo>
                    <a:pt x="507457" y="18851"/>
                  </a:lnTo>
                  <a:lnTo>
                    <a:pt x="791181" y="11469"/>
                  </a:lnTo>
                  <a:lnTo>
                    <a:pt x="791181" y="3801"/>
                  </a:lnTo>
                  <a:lnTo>
                    <a:pt x="796376" y="0"/>
                  </a:lnTo>
                  <a:lnTo>
                    <a:pt x="809365" y="0"/>
                  </a:lnTo>
                  <a:lnTo>
                    <a:pt x="814573" y="3801"/>
                  </a:lnTo>
                  <a:lnTo>
                    <a:pt x="814573" y="61502"/>
                  </a:lnTo>
                  <a:lnTo>
                    <a:pt x="568815" y="61502"/>
                  </a:lnTo>
                  <a:lnTo>
                    <a:pt x="566073" y="83638"/>
                  </a:lnTo>
                  <a:lnTo>
                    <a:pt x="561521" y="103303"/>
                  </a:lnTo>
                  <a:lnTo>
                    <a:pt x="555319" y="120718"/>
                  </a:lnTo>
                  <a:lnTo>
                    <a:pt x="547631" y="136102"/>
                  </a:lnTo>
                  <a:lnTo>
                    <a:pt x="625224" y="136102"/>
                  </a:lnTo>
                  <a:lnTo>
                    <a:pt x="601570" y="161315"/>
                  </a:lnTo>
                  <a:lnTo>
                    <a:pt x="560255" y="189704"/>
                  </a:lnTo>
                  <a:lnTo>
                    <a:pt x="511382" y="210576"/>
                  </a:lnTo>
                  <a:lnTo>
                    <a:pt x="456775" y="222067"/>
                  </a:lnTo>
                  <a:lnTo>
                    <a:pt x="460971" y="360761"/>
                  </a:lnTo>
                  <a:lnTo>
                    <a:pt x="496670" y="379622"/>
                  </a:lnTo>
                  <a:lnTo>
                    <a:pt x="526399" y="399493"/>
                  </a:lnTo>
                  <a:lnTo>
                    <a:pt x="539318" y="411522"/>
                  </a:lnTo>
                  <a:lnTo>
                    <a:pt x="409289" y="411522"/>
                  </a:lnTo>
                  <a:lnTo>
                    <a:pt x="398706" y="413930"/>
                  </a:lnTo>
                  <a:lnTo>
                    <a:pt x="390179" y="420377"/>
                  </a:lnTo>
                  <a:lnTo>
                    <a:pt x="384287" y="431279"/>
                  </a:lnTo>
                  <a:lnTo>
                    <a:pt x="381610" y="447052"/>
                  </a:lnTo>
                  <a:lnTo>
                    <a:pt x="379000" y="494718"/>
                  </a:lnTo>
                  <a:lnTo>
                    <a:pt x="375943" y="539804"/>
                  </a:lnTo>
                  <a:lnTo>
                    <a:pt x="372190" y="584106"/>
                  </a:lnTo>
                  <a:lnTo>
                    <a:pt x="367491" y="629420"/>
                  </a:lnTo>
                  <a:lnTo>
                    <a:pt x="361595" y="677543"/>
                  </a:lnTo>
                  <a:lnTo>
                    <a:pt x="687088" y="677543"/>
                  </a:lnTo>
                  <a:lnTo>
                    <a:pt x="817833" y="873781"/>
                  </a:lnTo>
                  <a:lnTo>
                    <a:pt x="994334" y="873781"/>
                  </a:lnTo>
                  <a:lnTo>
                    <a:pt x="1008870" y="888427"/>
                  </a:lnTo>
                  <a:lnTo>
                    <a:pt x="1016079" y="900819"/>
                  </a:lnTo>
                  <a:lnTo>
                    <a:pt x="1016391" y="913471"/>
                  </a:lnTo>
                  <a:lnTo>
                    <a:pt x="1011150" y="923314"/>
                  </a:lnTo>
                  <a:lnTo>
                    <a:pt x="1001701" y="927277"/>
                  </a:lnTo>
                  <a:close/>
                </a:path>
                <a:path w="1016635" h="927735">
                  <a:moveTo>
                    <a:pt x="625224" y="136102"/>
                  </a:moveTo>
                  <a:lnTo>
                    <a:pt x="547631" y="136102"/>
                  </a:lnTo>
                  <a:lnTo>
                    <a:pt x="566160" y="124913"/>
                  </a:lnTo>
                  <a:lnTo>
                    <a:pt x="583309" y="110166"/>
                  </a:lnTo>
                  <a:lnTo>
                    <a:pt x="598819" y="90945"/>
                  </a:lnTo>
                  <a:lnTo>
                    <a:pt x="612431" y="66332"/>
                  </a:lnTo>
                  <a:lnTo>
                    <a:pt x="613042" y="65095"/>
                  </a:lnTo>
                  <a:lnTo>
                    <a:pt x="613717" y="64093"/>
                  </a:lnTo>
                  <a:lnTo>
                    <a:pt x="614341" y="63064"/>
                  </a:lnTo>
                  <a:lnTo>
                    <a:pt x="568815" y="61502"/>
                  </a:lnTo>
                  <a:lnTo>
                    <a:pt x="814573" y="61502"/>
                  </a:lnTo>
                  <a:lnTo>
                    <a:pt x="814573" y="64288"/>
                  </a:lnTo>
                  <a:lnTo>
                    <a:pt x="653774" y="64288"/>
                  </a:lnTo>
                  <a:lnTo>
                    <a:pt x="655745" y="69553"/>
                  </a:lnTo>
                  <a:lnTo>
                    <a:pt x="656643" y="75542"/>
                  </a:lnTo>
                  <a:lnTo>
                    <a:pt x="656223" y="82192"/>
                  </a:lnTo>
                  <a:lnTo>
                    <a:pt x="654242" y="89441"/>
                  </a:lnTo>
                  <a:lnTo>
                    <a:pt x="633507" y="127272"/>
                  </a:lnTo>
                  <a:lnTo>
                    <a:pt x="625224" y="136102"/>
                  </a:lnTo>
                  <a:close/>
                </a:path>
                <a:path w="1016635" h="927735">
                  <a:moveTo>
                    <a:pt x="809365" y="80419"/>
                  </a:moveTo>
                  <a:lnTo>
                    <a:pt x="796376" y="80419"/>
                  </a:lnTo>
                  <a:lnTo>
                    <a:pt x="791181" y="76617"/>
                  </a:lnTo>
                  <a:lnTo>
                    <a:pt x="791181" y="68819"/>
                  </a:lnTo>
                  <a:lnTo>
                    <a:pt x="653774" y="64288"/>
                  </a:lnTo>
                  <a:lnTo>
                    <a:pt x="814573" y="64288"/>
                  </a:lnTo>
                  <a:lnTo>
                    <a:pt x="814573" y="76617"/>
                  </a:lnTo>
                  <a:lnTo>
                    <a:pt x="809365" y="80419"/>
                  </a:lnTo>
                  <a:close/>
                </a:path>
                <a:path w="1016635" h="927735">
                  <a:moveTo>
                    <a:pt x="687088" y="677543"/>
                  </a:moveTo>
                  <a:lnTo>
                    <a:pt x="361595" y="677543"/>
                  </a:lnTo>
                  <a:lnTo>
                    <a:pt x="382776" y="675317"/>
                  </a:lnTo>
                  <a:lnTo>
                    <a:pt x="401496" y="670640"/>
                  </a:lnTo>
                  <a:lnTo>
                    <a:pt x="419748" y="663175"/>
                  </a:lnTo>
                  <a:lnTo>
                    <a:pt x="439526" y="652585"/>
                  </a:lnTo>
                  <a:lnTo>
                    <a:pt x="524420" y="603425"/>
                  </a:lnTo>
                  <a:lnTo>
                    <a:pt x="523888" y="600652"/>
                  </a:lnTo>
                  <a:lnTo>
                    <a:pt x="523537" y="597657"/>
                  </a:lnTo>
                  <a:lnTo>
                    <a:pt x="523238" y="556919"/>
                  </a:lnTo>
                  <a:lnTo>
                    <a:pt x="517263" y="494640"/>
                  </a:lnTo>
                  <a:lnTo>
                    <a:pt x="487229" y="449032"/>
                  </a:lnTo>
                  <a:lnTo>
                    <a:pt x="439461" y="419737"/>
                  </a:lnTo>
                  <a:lnTo>
                    <a:pt x="409289" y="411522"/>
                  </a:lnTo>
                  <a:lnTo>
                    <a:pt x="539318" y="411522"/>
                  </a:lnTo>
                  <a:lnTo>
                    <a:pt x="567114" y="446466"/>
                  </a:lnTo>
                  <a:lnTo>
                    <a:pt x="583717" y="501857"/>
                  </a:lnTo>
                  <a:lnTo>
                    <a:pt x="587207" y="567765"/>
                  </a:lnTo>
                  <a:lnTo>
                    <a:pt x="689178" y="567765"/>
                  </a:lnTo>
                  <a:lnTo>
                    <a:pt x="697143" y="574340"/>
                  </a:lnTo>
                  <a:lnTo>
                    <a:pt x="730596" y="608047"/>
                  </a:lnTo>
                  <a:lnTo>
                    <a:pt x="640785" y="608047"/>
                  </a:lnTo>
                  <a:lnTo>
                    <a:pt x="687088" y="677543"/>
                  </a:lnTo>
                  <a:close/>
                </a:path>
                <a:path w="1016635" h="927735">
                  <a:moveTo>
                    <a:pt x="689178" y="567765"/>
                  </a:moveTo>
                  <a:lnTo>
                    <a:pt x="587207" y="567765"/>
                  </a:lnTo>
                  <a:lnTo>
                    <a:pt x="601202" y="561444"/>
                  </a:lnTo>
                  <a:lnTo>
                    <a:pt x="614931" y="556624"/>
                  </a:lnTo>
                  <a:lnTo>
                    <a:pt x="628330" y="553459"/>
                  </a:lnTo>
                  <a:lnTo>
                    <a:pt x="641331" y="552103"/>
                  </a:lnTo>
                  <a:lnTo>
                    <a:pt x="656552" y="553024"/>
                  </a:lnTo>
                  <a:lnTo>
                    <a:pt x="671005" y="556919"/>
                  </a:lnTo>
                  <a:lnTo>
                    <a:pt x="684574" y="563965"/>
                  </a:lnTo>
                  <a:lnTo>
                    <a:pt x="689178" y="567765"/>
                  </a:lnTo>
                  <a:close/>
                </a:path>
                <a:path w="1016635" h="927735">
                  <a:moveTo>
                    <a:pt x="994334" y="873781"/>
                  </a:moveTo>
                  <a:lnTo>
                    <a:pt x="918898" y="873781"/>
                  </a:lnTo>
                  <a:lnTo>
                    <a:pt x="670698" y="623709"/>
                  </a:lnTo>
                  <a:lnTo>
                    <a:pt x="663012" y="616952"/>
                  </a:lnTo>
                  <a:lnTo>
                    <a:pt x="655484" y="612216"/>
                  </a:lnTo>
                  <a:lnTo>
                    <a:pt x="648084" y="609311"/>
                  </a:lnTo>
                  <a:lnTo>
                    <a:pt x="640785" y="608047"/>
                  </a:lnTo>
                  <a:lnTo>
                    <a:pt x="730596" y="608047"/>
                  </a:lnTo>
                  <a:lnTo>
                    <a:pt x="994334" y="873781"/>
                  </a:lnTo>
                  <a:close/>
                </a:path>
              </a:pathLst>
            </a:custGeom>
            <a:solidFill>
              <a:srgbClr val="FFFFFF"/>
            </a:solidFill>
          </p:spPr>
          <p:txBody>
            <a:bodyPr wrap="square" lIns="0" tIns="0" rIns="0" bIns="0" rtlCol="0"/>
            <a:lstStyle/>
            <a:p>
              <a:endParaRPr/>
            </a:p>
          </p:txBody>
        </p:sp>
        <p:pic>
          <p:nvPicPr>
            <p:cNvPr id="21" name="object 14"/>
            <p:cNvPicPr/>
            <p:nvPr/>
          </p:nvPicPr>
          <p:blipFill>
            <a:blip r:embed="rId4" cstate="print"/>
            <a:stretch>
              <a:fillRect/>
            </a:stretch>
          </p:blipFill>
          <p:spPr>
            <a:xfrm>
              <a:off x="4542461" y="4016152"/>
              <a:ext cx="131890" cy="130256"/>
            </a:xfrm>
            <a:prstGeom prst="rect">
              <a:avLst/>
            </a:prstGeom>
          </p:spPr>
        </p:pic>
      </p:grpSp>
      <p:sp>
        <p:nvSpPr>
          <p:cNvPr id="24" name="object 16"/>
          <p:cNvSpPr/>
          <p:nvPr/>
        </p:nvSpPr>
        <p:spPr>
          <a:xfrm>
            <a:off x="11754446" y="2867967"/>
            <a:ext cx="5547570" cy="6512512"/>
          </a:xfrm>
          <a:custGeom>
            <a:avLst/>
            <a:gdLst/>
            <a:ahLst/>
            <a:cxnLst/>
            <a:rect l="l" t="t" r="r" b="b"/>
            <a:pathLst>
              <a:path w="6610350" h="4382134">
                <a:moveTo>
                  <a:pt x="6610223" y="0"/>
                </a:moveTo>
                <a:lnTo>
                  <a:pt x="0" y="0"/>
                </a:lnTo>
                <a:lnTo>
                  <a:pt x="0" y="73685"/>
                </a:lnTo>
                <a:lnTo>
                  <a:pt x="0" y="4306608"/>
                </a:lnTo>
                <a:lnTo>
                  <a:pt x="0" y="4381563"/>
                </a:lnTo>
                <a:lnTo>
                  <a:pt x="6610223" y="4381563"/>
                </a:lnTo>
                <a:lnTo>
                  <a:pt x="6610223" y="4306608"/>
                </a:lnTo>
                <a:lnTo>
                  <a:pt x="73393" y="4306608"/>
                </a:lnTo>
                <a:lnTo>
                  <a:pt x="73393" y="73685"/>
                </a:lnTo>
                <a:lnTo>
                  <a:pt x="6535267" y="73685"/>
                </a:lnTo>
                <a:lnTo>
                  <a:pt x="6535267" y="4306506"/>
                </a:lnTo>
                <a:lnTo>
                  <a:pt x="6610223" y="4306506"/>
                </a:lnTo>
                <a:lnTo>
                  <a:pt x="6610223" y="73685"/>
                </a:lnTo>
                <a:lnTo>
                  <a:pt x="6610223" y="73431"/>
                </a:lnTo>
                <a:lnTo>
                  <a:pt x="6610223" y="0"/>
                </a:lnTo>
                <a:close/>
              </a:path>
            </a:pathLst>
          </a:custGeom>
          <a:solidFill>
            <a:srgbClr val="3B5BA1"/>
          </a:solidFill>
        </p:spPr>
        <p:txBody>
          <a:bodyPr wrap="square" lIns="0" tIns="0" rIns="0" bIns="0" rtlCol="0"/>
          <a:lstStyle/>
          <a:p>
            <a:endParaRPr/>
          </a:p>
        </p:txBody>
      </p:sp>
      <p:sp>
        <p:nvSpPr>
          <p:cNvPr id="30" name="object 21"/>
          <p:cNvSpPr txBox="1"/>
          <p:nvPr/>
        </p:nvSpPr>
        <p:spPr>
          <a:xfrm>
            <a:off x="11872736" y="3026387"/>
            <a:ext cx="5459218" cy="1397819"/>
          </a:xfrm>
          <a:prstGeom prst="rect">
            <a:avLst/>
          </a:prstGeom>
        </p:spPr>
        <p:txBody>
          <a:bodyPr vert="horz" wrap="square" lIns="0" tIns="12700" rIns="0" bIns="0" rtlCol="0">
            <a:spAutoFit/>
          </a:bodyPr>
          <a:lstStyle/>
          <a:p>
            <a:pPr marL="12700">
              <a:lnSpc>
                <a:spcPct val="100000"/>
              </a:lnSpc>
              <a:spcBef>
                <a:spcPts val="100"/>
              </a:spcBef>
            </a:pPr>
            <a:r>
              <a:rPr lang="en-US" sz="3000" b="1" dirty="0" smtClean="0">
                <a:solidFill>
                  <a:srgbClr val="535353"/>
                </a:solidFill>
                <a:latin typeface="Trebuchet MS"/>
                <a:cs typeface="Trebuchet MS"/>
              </a:rPr>
              <a:t>Collaboration </a:t>
            </a:r>
            <a:r>
              <a:rPr lang="en-US" sz="3000" b="1" dirty="0">
                <a:solidFill>
                  <a:srgbClr val="535353"/>
                </a:solidFill>
                <a:latin typeface="Trebuchet MS"/>
                <a:cs typeface="Trebuchet MS"/>
              </a:rPr>
              <a:t>for Dismantling Drugs Distribution and </a:t>
            </a:r>
            <a:r>
              <a:rPr lang="en-US" sz="3000" b="1" dirty="0" smtClean="0">
                <a:solidFill>
                  <a:srgbClr val="535353"/>
                </a:solidFill>
                <a:latin typeface="Trebuchet MS"/>
                <a:cs typeface="Trebuchet MS"/>
              </a:rPr>
              <a:t>Illicit Laboratories </a:t>
            </a:r>
            <a:r>
              <a:rPr lang="en-US" sz="3000" b="1" dirty="0">
                <a:solidFill>
                  <a:srgbClr val="535353"/>
                </a:solidFill>
                <a:latin typeface="Trebuchet MS"/>
                <a:cs typeface="Trebuchet MS"/>
              </a:rPr>
              <a:t>(CO3DIL</a:t>
            </a:r>
            <a:r>
              <a:rPr lang="en-US" sz="3000" b="1" dirty="0" smtClean="0">
                <a:solidFill>
                  <a:srgbClr val="535353"/>
                </a:solidFill>
                <a:latin typeface="Trebuchet MS"/>
                <a:cs typeface="Trebuchet MS"/>
              </a:rPr>
              <a:t>) (PA 11)</a:t>
            </a:r>
            <a:endParaRPr sz="3000" dirty="0">
              <a:latin typeface="Trebuchet MS"/>
              <a:cs typeface="Trebuchet MS"/>
            </a:endParaRPr>
          </a:p>
        </p:txBody>
      </p:sp>
      <p:sp>
        <p:nvSpPr>
          <p:cNvPr id="31" name="object 22"/>
          <p:cNvSpPr txBox="1"/>
          <p:nvPr/>
        </p:nvSpPr>
        <p:spPr>
          <a:xfrm>
            <a:off x="11872736" y="4694428"/>
            <a:ext cx="5170455" cy="4470455"/>
          </a:xfrm>
          <a:prstGeom prst="rect">
            <a:avLst/>
          </a:prstGeom>
        </p:spPr>
        <p:txBody>
          <a:bodyPr vert="horz" wrap="square" lIns="0" tIns="12700" rIns="0" bIns="0" rtlCol="0">
            <a:spAutoFit/>
          </a:bodyPr>
          <a:lstStyle/>
          <a:p>
            <a:pPr marL="12700" algn="just">
              <a:lnSpc>
                <a:spcPct val="100000"/>
              </a:lnSpc>
              <a:spcBef>
                <a:spcPts val="100"/>
              </a:spcBef>
            </a:pPr>
            <a:r>
              <a:rPr lang="en-US" sz="2400" dirty="0"/>
              <a:t>The </a:t>
            </a:r>
            <a:r>
              <a:rPr lang="en-US" sz="2400" dirty="0" smtClean="0"/>
              <a:t>project (2019-2021) </a:t>
            </a:r>
            <a:r>
              <a:rPr lang="en-US" sz="2400" dirty="0"/>
              <a:t>focused on international cooperation in the field of detection of illegal laboratories for the production of methamphetamine, including trade in precursors and chemical substances for its production and subsequent distribution networks. </a:t>
            </a:r>
            <a:endParaRPr lang="en-US" sz="2400" dirty="0" smtClean="0"/>
          </a:p>
          <a:p>
            <a:pPr marL="12700" algn="just">
              <a:lnSpc>
                <a:spcPct val="100000"/>
              </a:lnSpc>
              <a:spcBef>
                <a:spcPts val="100"/>
              </a:spcBef>
            </a:pPr>
            <a:r>
              <a:rPr lang="en-US" sz="2400" dirty="0"/>
              <a:t>Total budget: EUR 236.195 (90% of the costs were covered by EU Internal Security Fund; 10% by the Police of </a:t>
            </a:r>
            <a:r>
              <a:rPr lang="en-US" sz="2400" dirty="0" smtClean="0"/>
              <a:t>Czech Republic)</a:t>
            </a:r>
          </a:p>
          <a:p>
            <a:pPr marL="12700" algn="just">
              <a:lnSpc>
                <a:spcPct val="100000"/>
              </a:lnSpc>
              <a:spcBef>
                <a:spcPts val="100"/>
              </a:spcBef>
            </a:pPr>
            <a:r>
              <a:rPr lang="en-US" sz="2400" dirty="0" smtClean="0">
                <a:sym typeface="Wingdings" panose="05000000000000000000" pitchFamily="2" charset="2"/>
                <a:hlinkClick r:id="rId5"/>
              </a:rPr>
              <a:t>       Further Information</a:t>
            </a:r>
            <a:endParaRPr sz="2400" dirty="0"/>
          </a:p>
        </p:txBody>
      </p:sp>
      <p:sp>
        <p:nvSpPr>
          <p:cNvPr id="26" name="object 16"/>
          <p:cNvSpPr/>
          <p:nvPr/>
        </p:nvSpPr>
        <p:spPr>
          <a:xfrm>
            <a:off x="284058" y="2850330"/>
            <a:ext cx="5547570" cy="6512512"/>
          </a:xfrm>
          <a:custGeom>
            <a:avLst/>
            <a:gdLst/>
            <a:ahLst/>
            <a:cxnLst/>
            <a:rect l="l" t="t" r="r" b="b"/>
            <a:pathLst>
              <a:path w="6610350" h="4382134">
                <a:moveTo>
                  <a:pt x="6610223" y="0"/>
                </a:moveTo>
                <a:lnTo>
                  <a:pt x="0" y="0"/>
                </a:lnTo>
                <a:lnTo>
                  <a:pt x="0" y="73685"/>
                </a:lnTo>
                <a:lnTo>
                  <a:pt x="0" y="4306608"/>
                </a:lnTo>
                <a:lnTo>
                  <a:pt x="0" y="4381563"/>
                </a:lnTo>
                <a:lnTo>
                  <a:pt x="6610223" y="4381563"/>
                </a:lnTo>
                <a:lnTo>
                  <a:pt x="6610223" y="4306608"/>
                </a:lnTo>
                <a:lnTo>
                  <a:pt x="73393" y="4306608"/>
                </a:lnTo>
                <a:lnTo>
                  <a:pt x="73393" y="73685"/>
                </a:lnTo>
                <a:lnTo>
                  <a:pt x="6535267" y="73685"/>
                </a:lnTo>
                <a:lnTo>
                  <a:pt x="6535267" y="4306506"/>
                </a:lnTo>
                <a:lnTo>
                  <a:pt x="6610223" y="4306506"/>
                </a:lnTo>
                <a:lnTo>
                  <a:pt x="6610223" y="73685"/>
                </a:lnTo>
                <a:lnTo>
                  <a:pt x="6610223" y="73431"/>
                </a:lnTo>
                <a:lnTo>
                  <a:pt x="6610223" y="0"/>
                </a:lnTo>
                <a:close/>
              </a:path>
            </a:pathLst>
          </a:custGeom>
          <a:solidFill>
            <a:srgbClr val="3B5BA1"/>
          </a:solidFill>
        </p:spPr>
        <p:txBody>
          <a:bodyPr wrap="square" lIns="0" tIns="0" rIns="0" bIns="0" rtlCol="0"/>
          <a:lstStyle/>
          <a:p>
            <a:endParaRPr/>
          </a:p>
        </p:txBody>
      </p:sp>
      <p:pic>
        <p:nvPicPr>
          <p:cNvPr id="11" name="Grafik 10"/>
          <p:cNvPicPr>
            <a:picLocks noChangeAspect="1"/>
          </p:cNvPicPr>
          <p:nvPr/>
        </p:nvPicPr>
        <p:blipFill rotWithShape="1">
          <a:blip r:embed="rId6"/>
          <a:srcRect t="11415"/>
          <a:stretch/>
        </p:blipFill>
        <p:spPr>
          <a:xfrm>
            <a:off x="11896725" y="8764507"/>
            <a:ext cx="447675" cy="421887"/>
          </a:xfrm>
          <a:prstGeom prst="rect">
            <a:avLst/>
          </a:prstGeom>
        </p:spPr>
      </p:pic>
      <p:sp>
        <p:nvSpPr>
          <p:cNvPr id="34" name="object 21"/>
          <p:cNvSpPr txBox="1"/>
          <p:nvPr/>
        </p:nvSpPr>
        <p:spPr>
          <a:xfrm>
            <a:off x="6040378" y="2933392"/>
            <a:ext cx="5418705" cy="1397819"/>
          </a:xfrm>
          <a:prstGeom prst="rect">
            <a:avLst/>
          </a:prstGeom>
        </p:spPr>
        <p:txBody>
          <a:bodyPr vert="horz" wrap="square" lIns="0" tIns="12700" rIns="0" bIns="0" rtlCol="0">
            <a:spAutoFit/>
          </a:bodyPr>
          <a:lstStyle/>
          <a:p>
            <a:pPr marL="12700">
              <a:lnSpc>
                <a:spcPct val="100000"/>
              </a:lnSpc>
              <a:spcBef>
                <a:spcPts val="100"/>
              </a:spcBef>
            </a:pPr>
            <a:r>
              <a:rPr lang="en-US" sz="3000" b="1" dirty="0">
                <a:solidFill>
                  <a:srgbClr val="535353"/>
                </a:solidFill>
                <a:latin typeface="Trebuchet MS"/>
                <a:cs typeface="Trebuchet MS"/>
              </a:rPr>
              <a:t>ESF Managing Authorities Network in the Danube Region </a:t>
            </a:r>
            <a:r>
              <a:rPr lang="en-US" sz="3000" b="1" dirty="0" smtClean="0">
                <a:solidFill>
                  <a:srgbClr val="535353"/>
                </a:solidFill>
                <a:latin typeface="Trebuchet MS"/>
                <a:cs typeface="Trebuchet MS"/>
              </a:rPr>
              <a:t>(PA 9, PA 10)</a:t>
            </a:r>
            <a:endParaRPr sz="3000" dirty="0">
              <a:latin typeface="Trebuchet MS"/>
              <a:cs typeface="Trebuchet MS"/>
            </a:endParaRPr>
          </a:p>
        </p:txBody>
      </p:sp>
      <p:sp>
        <p:nvSpPr>
          <p:cNvPr id="35" name="object 22"/>
          <p:cNvSpPr txBox="1"/>
          <p:nvPr/>
        </p:nvSpPr>
        <p:spPr>
          <a:xfrm>
            <a:off x="6092105" y="4618038"/>
            <a:ext cx="5170455" cy="4470455"/>
          </a:xfrm>
          <a:prstGeom prst="rect">
            <a:avLst/>
          </a:prstGeom>
        </p:spPr>
        <p:txBody>
          <a:bodyPr vert="horz" wrap="square" lIns="0" tIns="12700" rIns="0" bIns="0" rtlCol="0">
            <a:spAutoFit/>
          </a:bodyPr>
          <a:lstStyle/>
          <a:p>
            <a:pPr marL="12700" algn="just">
              <a:lnSpc>
                <a:spcPct val="100000"/>
              </a:lnSpc>
              <a:spcBef>
                <a:spcPts val="100"/>
              </a:spcBef>
            </a:pPr>
            <a:r>
              <a:rPr lang="en-US" sz="2400" dirty="0"/>
              <a:t>The </a:t>
            </a:r>
            <a:r>
              <a:rPr lang="en-US" sz="2400" dirty="0" smtClean="0"/>
              <a:t>ESF Network constitutes </a:t>
            </a:r>
            <a:r>
              <a:rPr lang="en-US" sz="2400" dirty="0"/>
              <a:t>a platform to facilitate </a:t>
            </a:r>
            <a:r>
              <a:rPr lang="en-US" sz="2400" dirty="0" smtClean="0"/>
              <a:t>exchange </a:t>
            </a:r>
            <a:r>
              <a:rPr lang="en-US" sz="2400" dirty="0"/>
              <a:t>and </a:t>
            </a:r>
            <a:r>
              <a:rPr lang="en-US" sz="2400" dirty="0" smtClean="0"/>
              <a:t>coordination </a:t>
            </a:r>
            <a:r>
              <a:rPr lang="en-US" sz="2400" dirty="0"/>
              <a:t>between the ESF </a:t>
            </a:r>
            <a:r>
              <a:rPr lang="en-US" sz="2400" dirty="0" smtClean="0"/>
              <a:t>MAs, PAs and </a:t>
            </a:r>
            <a:r>
              <a:rPr lang="en-US" sz="2400" dirty="0"/>
              <a:t>the </a:t>
            </a:r>
            <a:r>
              <a:rPr lang="en-US" sz="2400" dirty="0" smtClean="0"/>
              <a:t>EC as </a:t>
            </a:r>
            <a:r>
              <a:rPr lang="en-US" sz="2400" dirty="0"/>
              <a:t>well as further relevant stakeholders. It </a:t>
            </a:r>
            <a:r>
              <a:rPr lang="en-US" sz="2400" dirty="0" smtClean="0"/>
              <a:t>fosters transnational cooperation within </a:t>
            </a:r>
            <a:r>
              <a:rPr lang="en-US" sz="2400" dirty="0"/>
              <a:t>the ESF </a:t>
            </a:r>
            <a:r>
              <a:rPr lang="en-US" sz="2400" dirty="0" smtClean="0"/>
              <a:t>OPs, connects </a:t>
            </a:r>
            <a:r>
              <a:rPr lang="en-US" sz="2400" dirty="0"/>
              <a:t>cooperation and investment, and </a:t>
            </a:r>
            <a:r>
              <a:rPr lang="en-US" sz="2400" dirty="0" smtClean="0"/>
              <a:t>serves </a:t>
            </a:r>
            <a:r>
              <a:rPr lang="en-US" sz="2400" dirty="0"/>
              <a:t>as a </a:t>
            </a:r>
            <a:r>
              <a:rPr lang="en-US" sz="2400" dirty="0" smtClean="0"/>
              <a:t>knowledge </a:t>
            </a:r>
            <a:r>
              <a:rPr lang="en-US" sz="2400" dirty="0"/>
              <a:t>hub for implementation, planning and exchange of </a:t>
            </a:r>
            <a:r>
              <a:rPr lang="en-US" sz="2400" dirty="0" smtClean="0"/>
              <a:t>experience.</a:t>
            </a:r>
          </a:p>
          <a:p>
            <a:pPr marL="12700" algn="just">
              <a:lnSpc>
                <a:spcPct val="100000"/>
              </a:lnSpc>
              <a:spcBef>
                <a:spcPts val="100"/>
              </a:spcBef>
            </a:pPr>
            <a:r>
              <a:rPr lang="en-US" sz="2400" dirty="0" smtClean="0"/>
              <a:t>The </a:t>
            </a:r>
            <a:r>
              <a:rPr lang="en-US" sz="2400" dirty="0"/>
              <a:t>network is enabled by the PAC projects </a:t>
            </a:r>
            <a:r>
              <a:rPr lang="en-US" sz="2400" dirty="0" smtClean="0"/>
              <a:t>(DTP) </a:t>
            </a:r>
            <a:r>
              <a:rPr lang="en-US" sz="2400" dirty="0"/>
              <a:t>&amp; national funding (MAs</a:t>
            </a:r>
            <a:r>
              <a:rPr lang="en-US" sz="2400" dirty="0" smtClean="0"/>
              <a:t>).</a:t>
            </a:r>
          </a:p>
          <a:p>
            <a:pPr marL="12700" algn="just">
              <a:lnSpc>
                <a:spcPct val="100000"/>
              </a:lnSpc>
              <a:spcBef>
                <a:spcPts val="100"/>
              </a:spcBef>
            </a:pPr>
            <a:r>
              <a:rPr lang="en-US" sz="2400" dirty="0" smtClean="0">
                <a:sym typeface="Wingdings" panose="05000000000000000000" pitchFamily="2" charset="2"/>
                <a:hlinkClick r:id="rId7"/>
              </a:rPr>
              <a:t>       Further Information</a:t>
            </a:r>
            <a:endParaRPr sz="2400" dirty="0"/>
          </a:p>
        </p:txBody>
      </p:sp>
      <p:pic>
        <p:nvPicPr>
          <p:cNvPr id="12" name="Grafik 11"/>
          <p:cNvPicPr>
            <a:picLocks noChangeAspect="1"/>
          </p:cNvPicPr>
          <p:nvPr/>
        </p:nvPicPr>
        <p:blipFill>
          <a:blip r:embed="rId8"/>
          <a:stretch>
            <a:fillRect/>
          </a:stretch>
        </p:blipFill>
        <p:spPr>
          <a:xfrm>
            <a:off x="6058018" y="8714511"/>
            <a:ext cx="476250" cy="400050"/>
          </a:xfrm>
          <a:prstGeom prst="rect">
            <a:avLst/>
          </a:prstGeom>
        </p:spPr>
      </p:pic>
      <p:sp>
        <p:nvSpPr>
          <p:cNvPr id="36" name="object 21"/>
          <p:cNvSpPr txBox="1"/>
          <p:nvPr/>
        </p:nvSpPr>
        <p:spPr>
          <a:xfrm>
            <a:off x="421104" y="3026386"/>
            <a:ext cx="5418705" cy="1397819"/>
          </a:xfrm>
          <a:prstGeom prst="rect">
            <a:avLst/>
          </a:prstGeom>
        </p:spPr>
        <p:txBody>
          <a:bodyPr vert="horz" wrap="square" lIns="0" tIns="12700" rIns="0" bIns="0" rtlCol="0">
            <a:spAutoFit/>
          </a:bodyPr>
          <a:lstStyle/>
          <a:p>
            <a:pPr marL="12700">
              <a:lnSpc>
                <a:spcPct val="100000"/>
              </a:lnSpc>
              <a:spcBef>
                <a:spcPts val="100"/>
              </a:spcBef>
            </a:pPr>
            <a:r>
              <a:rPr lang="sv-SE" sz="3000" b="1" dirty="0">
                <a:solidFill>
                  <a:srgbClr val="535353"/>
                </a:solidFill>
                <a:latin typeface="Trebuchet MS"/>
                <a:cs typeface="Trebuchet MS"/>
              </a:rPr>
              <a:t>Western Balkans R&amp;I Information </a:t>
            </a:r>
            <a:r>
              <a:rPr lang="sv-SE" sz="3000" b="1" dirty="0" smtClean="0">
                <a:solidFill>
                  <a:srgbClr val="535353"/>
                </a:solidFill>
                <a:latin typeface="Trebuchet MS"/>
                <a:cs typeface="Trebuchet MS"/>
              </a:rPr>
              <a:t>Hub </a:t>
            </a:r>
            <a:br>
              <a:rPr lang="sv-SE" sz="3000" b="1" dirty="0" smtClean="0">
                <a:solidFill>
                  <a:srgbClr val="535353"/>
                </a:solidFill>
                <a:latin typeface="Trebuchet MS"/>
                <a:cs typeface="Trebuchet MS"/>
              </a:rPr>
            </a:br>
            <a:r>
              <a:rPr lang="en-US" sz="3000" b="1" dirty="0" smtClean="0">
                <a:solidFill>
                  <a:srgbClr val="535353"/>
                </a:solidFill>
                <a:latin typeface="Trebuchet MS"/>
                <a:cs typeface="Trebuchet MS"/>
              </a:rPr>
              <a:t>(PA 7, PA 8, PA 10)</a:t>
            </a:r>
            <a:endParaRPr sz="3000" dirty="0">
              <a:latin typeface="Trebuchet MS"/>
              <a:cs typeface="Trebuchet MS"/>
            </a:endParaRPr>
          </a:p>
        </p:txBody>
      </p:sp>
      <p:sp>
        <p:nvSpPr>
          <p:cNvPr id="37" name="object 22"/>
          <p:cNvSpPr txBox="1"/>
          <p:nvPr/>
        </p:nvSpPr>
        <p:spPr>
          <a:xfrm>
            <a:off x="417144" y="4620110"/>
            <a:ext cx="5170455" cy="4483279"/>
          </a:xfrm>
          <a:prstGeom prst="rect">
            <a:avLst/>
          </a:prstGeom>
        </p:spPr>
        <p:txBody>
          <a:bodyPr vert="horz" wrap="square" lIns="0" tIns="12700" rIns="0" bIns="0" rtlCol="0">
            <a:spAutoFit/>
          </a:bodyPr>
          <a:lstStyle/>
          <a:p>
            <a:pPr marL="12700" algn="just">
              <a:lnSpc>
                <a:spcPct val="100000"/>
              </a:lnSpc>
              <a:spcBef>
                <a:spcPts val="100"/>
              </a:spcBef>
            </a:pPr>
            <a:r>
              <a:rPr lang="en-US" sz="2400" dirty="0"/>
              <a:t>The </a:t>
            </a:r>
            <a:r>
              <a:rPr lang="en-US" sz="2400" dirty="0" smtClean="0"/>
              <a:t>Western Balkans </a:t>
            </a:r>
            <a:r>
              <a:rPr lang="en-US" sz="2400" dirty="0"/>
              <a:t>Info Hub is provided by the Horizon Europe project POLICY ANSWERS, which deploys a vast array of tools (high-level meetings, pilot activities, policy recommendations) – to support a better integration of the </a:t>
            </a:r>
            <a:r>
              <a:rPr lang="en-US" sz="2400" dirty="0" smtClean="0"/>
              <a:t>Western Balkans </a:t>
            </a:r>
            <a:r>
              <a:rPr lang="en-US" sz="2400" dirty="0"/>
              <a:t>into the European Research Area.</a:t>
            </a:r>
          </a:p>
          <a:p>
            <a:pPr marL="12700" algn="just">
              <a:lnSpc>
                <a:spcPct val="100000"/>
              </a:lnSpc>
              <a:spcBef>
                <a:spcPts val="100"/>
              </a:spcBef>
            </a:pPr>
            <a:r>
              <a:rPr lang="en-US" sz="2400" dirty="0"/>
              <a:t>The project runs from March 2022 until February </a:t>
            </a:r>
            <a:r>
              <a:rPr lang="en-US" sz="2400" dirty="0" smtClean="0"/>
              <a:t>2026. Estimated </a:t>
            </a:r>
            <a:r>
              <a:rPr lang="en-US" sz="2400" dirty="0"/>
              <a:t>budget for the POLICY ANSWERS project: EUR </a:t>
            </a:r>
            <a:r>
              <a:rPr lang="en-US" sz="2400" dirty="0" smtClean="0"/>
              <a:t>4.993.109</a:t>
            </a:r>
          </a:p>
          <a:p>
            <a:pPr marL="12700" algn="just">
              <a:lnSpc>
                <a:spcPct val="100000"/>
              </a:lnSpc>
              <a:spcBef>
                <a:spcPts val="100"/>
              </a:spcBef>
            </a:pPr>
            <a:endParaRPr lang="en-US" sz="2400" dirty="0">
              <a:sym typeface="Wingdings" panose="05000000000000000000" pitchFamily="2" charset="2"/>
              <a:hlinkClick r:id="rId7"/>
            </a:endParaRPr>
          </a:p>
          <a:p>
            <a:pPr marL="12700" algn="just">
              <a:lnSpc>
                <a:spcPct val="100000"/>
              </a:lnSpc>
              <a:spcBef>
                <a:spcPts val="100"/>
              </a:spcBef>
            </a:pPr>
            <a:r>
              <a:rPr lang="en-US" sz="2400" dirty="0" smtClean="0">
                <a:sym typeface="Wingdings" panose="05000000000000000000" pitchFamily="2" charset="2"/>
                <a:hlinkClick r:id="rId9"/>
              </a:rPr>
              <a:t>      Further Information</a:t>
            </a:r>
            <a:endParaRPr sz="2400" dirty="0"/>
          </a:p>
        </p:txBody>
      </p:sp>
      <p:pic>
        <p:nvPicPr>
          <p:cNvPr id="13" name="Grafik 12"/>
          <p:cNvPicPr>
            <a:picLocks noChangeAspect="1"/>
          </p:cNvPicPr>
          <p:nvPr/>
        </p:nvPicPr>
        <p:blipFill>
          <a:blip r:embed="rId10"/>
          <a:stretch>
            <a:fillRect/>
          </a:stretch>
        </p:blipFill>
        <p:spPr>
          <a:xfrm>
            <a:off x="442262" y="8635642"/>
            <a:ext cx="238125" cy="428625"/>
          </a:xfrm>
          <a:prstGeom prst="rect">
            <a:avLst/>
          </a:prstGeom>
        </p:spPr>
      </p:pic>
    </p:spTree>
    <p:extLst>
      <p:ext uri="{BB962C8B-B14F-4D97-AF65-F5344CB8AC3E}">
        <p14:creationId xmlns:p14="http://schemas.microsoft.com/office/powerpoint/2010/main" val="3051682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46125" y="10279274"/>
            <a:ext cx="9525" cy="8255"/>
          </a:xfrm>
          <a:custGeom>
            <a:avLst/>
            <a:gdLst/>
            <a:ahLst/>
            <a:cxnLst/>
            <a:rect l="l" t="t" r="r" b="b"/>
            <a:pathLst>
              <a:path w="9525" h="8254">
                <a:moveTo>
                  <a:pt x="9250" y="7725"/>
                </a:moveTo>
                <a:lnTo>
                  <a:pt x="0" y="0"/>
                </a:lnTo>
              </a:path>
            </a:pathLst>
          </a:custGeom>
          <a:ln w="152592">
            <a:solidFill>
              <a:srgbClr val="EFCF41"/>
            </a:solidFill>
          </a:ln>
        </p:spPr>
        <p:txBody>
          <a:bodyPr wrap="square" lIns="0" tIns="0" rIns="0" bIns="0" rtlCol="0"/>
          <a:lstStyle/>
          <a:p>
            <a:endParaRPr/>
          </a:p>
        </p:txBody>
      </p:sp>
      <p:sp>
        <p:nvSpPr>
          <p:cNvPr id="3" name="object 3"/>
          <p:cNvSpPr/>
          <p:nvPr/>
        </p:nvSpPr>
        <p:spPr>
          <a:xfrm>
            <a:off x="7996854" y="9925511"/>
            <a:ext cx="3519170" cy="361950"/>
          </a:xfrm>
          <a:custGeom>
            <a:avLst/>
            <a:gdLst/>
            <a:ahLst/>
            <a:cxnLst/>
            <a:rect l="l" t="t" r="r" b="b"/>
            <a:pathLst>
              <a:path w="3519170" h="361950">
                <a:moveTo>
                  <a:pt x="3518923" y="361488"/>
                </a:moveTo>
                <a:lnTo>
                  <a:pt x="435610" y="361488"/>
                </a:lnTo>
                <a:lnTo>
                  <a:pt x="0" y="0"/>
                </a:lnTo>
                <a:lnTo>
                  <a:pt x="3083313" y="0"/>
                </a:lnTo>
                <a:lnTo>
                  <a:pt x="3518923" y="361488"/>
                </a:lnTo>
                <a:close/>
              </a:path>
            </a:pathLst>
          </a:custGeom>
          <a:solidFill>
            <a:srgbClr val="3B5BA1"/>
          </a:solidFill>
        </p:spPr>
        <p:txBody>
          <a:bodyPr wrap="square" lIns="0" tIns="0" rIns="0" bIns="0" rtlCol="0"/>
          <a:lstStyle/>
          <a:p>
            <a:endParaRPr/>
          </a:p>
        </p:txBody>
      </p:sp>
      <p:grpSp>
        <p:nvGrpSpPr>
          <p:cNvPr id="4" name="object 4"/>
          <p:cNvGrpSpPr/>
          <p:nvPr/>
        </p:nvGrpSpPr>
        <p:grpSpPr>
          <a:xfrm>
            <a:off x="11586209" y="0"/>
            <a:ext cx="6295390" cy="10044430"/>
            <a:chOff x="11586209" y="0"/>
            <a:chExt cx="6295390" cy="10044430"/>
          </a:xfrm>
        </p:grpSpPr>
        <p:sp>
          <p:nvSpPr>
            <p:cNvPr id="5" name="object 5"/>
            <p:cNvSpPr/>
            <p:nvPr/>
          </p:nvSpPr>
          <p:spPr>
            <a:xfrm>
              <a:off x="17627317" y="80950"/>
              <a:ext cx="0" cy="9887585"/>
            </a:xfrm>
            <a:custGeom>
              <a:avLst/>
              <a:gdLst/>
              <a:ahLst/>
              <a:cxnLst/>
              <a:rect l="l" t="t" r="r" b="b"/>
              <a:pathLst>
                <a:path h="9887585">
                  <a:moveTo>
                    <a:pt x="0" y="0"/>
                  </a:moveTo>
                  <a:lnTo>
                    <a:pt x="0" y="9887001"/>
                  </a:lnTo>
                </a:path>
              </a:pathLst>
            </a:custGeom>
            <a:ln w="76233">
              <a:solidFill>
                <a:srgbClr val="EFCF41"/>
              </a:solidFill>
            </a:ln>
          </p:spPr>
          <p:txBody>
            <a:bodyPr wrap="square" lIns="0" tIns="0" rIns="0" bIns="0" rtlCol="0"/>
            <a:lstStyle/>
            <a:p>
              <a:endParaRPr/>
            </a:p>
          </p:txBody>
        </p:sp>
        <p:sp>
          <p:nvSpPr>
            <p:cNvPr id="6" name="object 6"/>
            <p:cNvSpPr/>
            <p:nvPr/>
          </p:nvSpPr>
          <p:spPr>
            <a:xfrm>
              <a:off x="15262671" y="0"/>
              <a:ext cx="2542540" cy="622300"/>
            </a:xfrm>
            <a:custGeom>
              <a:avLst/>
              <a:gdLst/>
              <a:ahLst/>
              <a:cxnLst/>
              <a:rect l="l" t="t" r="r" b="b"/>
              <a:pathLst>
                <a:path w="2542540" h="622300">
                  <a:moveTo>
                    <a:pt x="1780519" y="621687"/>
                  </a:moveTo>
                  <a:lnTo>
                    <a:pt x="0" y="621687"/>
                  </a:lnTo>
                  <a:lnTo>
                    <a:pt x="761534" y="0"/>
                  </a:lnTo>
                  <a:lnTo>
                    <a:pt x="2542055" y="0"/>
                  </a:lnTo>
                  <a:lnTo>
                    <a:pt x="1780519" y="621687"/>
                  </a:lnTo>
                  <a:close/>
                </a:path>
              </a:pathLst>
            </a:custGeom>
            <a:solidFill>
              <a:srgbClr val="FFFFFF"/>
            </a:solidFill>
          </p:spPr>
          <p:txBody>
            <a:bodyPr wrap="square" lIns="0" tIns="0" rIns="0" bIns="0" rtlCol="0"/>
            <a:lstStyle/>
            <a:p>
              <a:endParaRPr/>
            </a:p>
          </p:txBody>
        </p:sp>
        <p:sp>
          <p:nvSpPr>
            <p:cNvPr id="7" name="object 7"/>
            <p:cNvSpPr/>
            <p:nvPr/>
          </p:nvSpPr>
          <p:spPr>
            <a:xfrm>
              <a:off x="17043191" y="0"/>
              <a:ext cx="762000" cy="622300"/>
            </a:xfrm>
            <a:custGeom>
              <a:avLst/>
              <a:gdLst/>
              <a:ahLst/>
              <a:cxnLst/>
              <a:rect l="l" t="t" r="r" b="b"/>
              <a:pathLst>
                <a:path w="762000" h="622300">
                  <a:moveTo>
                    <a:pt x="761535" y="0"/>
                  </a:moveTo>
                  <a:lnTo>
                    <a:pt x="0" y="621687"/>
                  </a:lnTo>
                </a:path>
              </a:pathLst>
            </a:custGeom>
            <a:ln w="152608">
              <a:solidFill>
                <a:srgbClr val="3B5BA1"/>
              </a:solidFill>
            </a:ln>
          </p:spPr>
          <p:txBody>
            <a:bodyPr wrap="square" lIns="0" tIns="0" rIns="0" bIns="0" rtlCol="0"/>
            <a:lstStyle/>
            <a:p>
              <a:endParaRPr/>
            </a:p>
          </p:txBody>
        </p:sp>
        <p:sp>
          <p:nvSpPr>
            <p:cNvPr id="8" name="object 8"/>
            <p:cNvSpPr/>
            <p:nvPr/>
          </p:nvSpPr>
          <p:spPr>
            <a:xfrm>
              <a:off x="14179149" y="0"/>
              <a:ext cx="2556510" cy="399415"/>
            </a:xfrm>
            <a:custGeom>
              <a:avLst/>
              <a:gdLst/>
              <a:ahLst/>
              <a:cxnLst/>
              <a:rect l="l" t="t" r="r" b="b"/>
              <a:pathLst>
                <a:path w="2556509" h="399415">
                  <a:moveTo>
                    <a:pt x="2067816" y="398936"/>
                  </a:moveTo>
                  <a:lnTo>
                    <a:pt x="0" y="398936"/>
                  </a:lnTo>
                  <a:lnTo>
                    <a:pt x="488077" y="0"/>
                  </a:lnTo>
                  <a:lnTo>
                    <a:pt x="2555893" y="0"/>
                  </a:lnTo>
                  <a:lnTo>
                    <a:pt x="2067816" y="398936"/>
                  </a:lnTo>
                  <a:close/>
                </a:path>
              </a:pathLst>
            </a:custGeom>
            <a:solidFill>
              <a:srgbClr val="EFCF41"/>
            </a:solidFill>
          </p:spPr>
          <p:txBody>
            <a:bodyPr wrap="square" lIns="0" tIns="0" rIns="0" bIns="0" rtlCol="0"/>
            <a:lstStyle/>
            <a:p>
              <a:endParaRPr/>
            </a:p>
          </p:txBody>
        </p:sp>
        <p:sp>
          <p:nvSpPr>
            <p:cNvPr id="9" name="object 9"/>
            <p:cNvSpPr/>
            <p:nvPr/>
          </p:nvSpPr>
          <p:spPr>
            <a:xfrm>
              <a:off x="11586209" y="9925511"/>
              <a:ext cx="6077585" cy="0"/>
            </a:xfrm>
            <a:custGeom>
              <a:avLst/>
              <a:gdLst/>
              <a:ahLst/>
              <a:cxnLst/>
              <a:rect l="l" t="t" r="r" b="b"/>
              <a:pathLst>
                <a:path w="6077584">
                  <a:moveTo>
                    <a:pt x="0" y="0"/>
                  </a:moveTo>
                  <a:lnTo>
                    <a:pt x="6077000" y="0"/>
                  </a:lnTo>
                </a:path>
              </a:pathLst>
            </a:custGeom>
            <a:ln w="76199">
              <a:solidFill>
                <a:srgbClr val="EFCF41"/>
              </a:solidFill>
            </a:ln>
          </p:spPr>
          <p:txBody>
            <a:bodyPr wrap="square" lIns="0" tIns="0" rIns="0" bIns="0" rtlCol="0"/>
            <a:lstStyle/>
            <a:p>
              <a:endParaRPr/>
            </a:p>
          </p:txBody>
        </p:sp>
      </p:grpSp>
      <p:sp>
        <p:nvSpPr>
          <p:cNvPr id="10" name="object 10"/>
          <p:cNvSpPr/>
          <p:nvPr/>
        </p:nvSpPr>
        <p:spPr>
          <a:xfrm>
            <a:off x="0" y="1419231"/>
            <a:ext cx="5909310" cy="1028700"/>
          </a:xfrm>
          <a:custGeom>
            <a:avLst/>
            <a:gdLst/>
            <a:ahLst/>
            <a:cxnLst/>
            <a:rect l="l" t="t" r="r" b="b"/>
            <a:pathLst>
              <a:path w="5909310" h="1028700">
                <a:moveTo>
                  <a:pt x="5908914" y="1028699"/>
                </a:moveTo>
                <a:lnTo>
                  <a:pt x="0" y="1028699"/>
                </a:lnTo>
                <a:lnTo>
                  <a:pt x="0" y="0"/>
                </a:lnTo>
                <a:lnTo>
                  <a:pt x="4674353" y="0"/>
                </a:lnTo>
                <a:lnTo>
                  <a:pt x="5908914" y="1028699"/>
                </a:lnTo>
                <a:close/>
              </a:path>
            </a:pathLst>
          </a:custGeom>
          <a:solidFill>
            <a:srgbClr val="EFCF41"/>
          </a:solidFill>
        </p:spPr>
        <p:txBody>
          <a:bodyPr wrap="square" lIns="0" tIns="0" rIns="0" bIns="0" rtlCol="0"/>
          <a:lstStyle/>
          <a:p>
            <a:endParaRPr/>
          </a:p>
        </p:txBody>
      </p:sp>
      <p:sp>
        <p:nvSpPr>
          <p:cNvPr id="23" name="object 23"/>
          <p:cNvSpPr txBox="1"/>
          <p:nvPr/>
        </p:nvSpPr>
        <p:spPr>
          <a:xfrm>
            <a:off x="382725" y="7429500"/>
            <a:ext cx="4875075" cy="1951303"/>
          </a:xfrm>
          <a:prstGeom prst="rect">
            <a:avLst/>
          </a:prstGeom>
        </p:spPr>
        <p:txBody>
          <a:bodyPr vert="horz" wrap="square" lIns="0" tIns="12700" rIns="0" bIns="0" rtlCol="0">
            <a:spAutoFit/>
          </a:bodyPr>
          <a:lstStyle/>
          <a:p>
            <a:pPr marL="93663" marR="5080" algn="just">
              <a:lnSpc>
                <a:spcPct val="125800"/>
              </a:lnSpc>
              <a:spcAft>
                <a:spcPts val="600"/>
              </a:spcAft>
            </a:pPr>
            <a:r>
              <a:rPr lang="en-US" sz="2400" kern="0" dirty="0" smtClean="0">
                <a:latin typeface="Verdana" panose="020B0604030504040204" pitchFamily="34" charset="0"/>
                <a:ea typeface="Verdana" panose="020B0604030504040204" pitchFamily="34" charset="0"/>
              </a:rPr>
              <a:t>The </a:t>
            </a:r>
            <a:r>
              <a:rPr lang="en-US" sz="2400" b="1" kern="0" dirty="0" smtClean="0">
                <a:latin typeface="Verdana" panose="020B0604030504040204" pitchFamily="34" charset="0"/>
                <a:ea typeface="Verdana" panose="020B0604030504040204" pitchFamily="34" charset="0"/>
              </a:rPr>
              <a:t>List of Danube Strategy Flagships 2022 </a:t>
            </a:r>
            <a:r>
              <a:rPr lang="en-US" sz="2400" kern="0" dirty="0" smtClean="0">
                <a:latin typeface="Verdana" panose="020B0604030504040204" pitchFamily="34" charset="0"/>
                <a:ea typeface="Verdana" panose="020B0604030504040204" pitchFamily="34" charset="0"/>
              </a:rPr>
              <a:t>can be found on the </a:t>
            </a:r>
            <a:r>
              <a:rPr lang="en-US" sz="2400" kern="0" dirty="0" smtClean="0">
                <a:latin typeface="Verdana" panose="020B0604030504040204" pitchFamily="34" charset="0"/>
                <a:ea typeface="Verdana" panose="020B0604030504040204" pitchFamily="34" charset="0"/>
                <a:hlinkClick r:id="rId2"/>
              </a:rPr>
              <a:t>EUSDR Website</a:t>
            </a:r>
            <a:r>
              <a:rPr lang="en-US" sz="2400" kern="0" dirty="0" smtClean="0">
                <a:latin typeface="Verdana" panose="020B0604030504040204" pitchFamily="34" charset="0"/>
                <a:ea typeface="Verdana" panose="020B0604030504040204" pitchFamily="34" charset="0"/>
              </a:rPr>
              <a:t>.</a:t>
            </a:r>
            <a:endParaRPr lang="en-US" sz="2400" kern="0" dirty="0">
              <a:latin typeface="Verdana" panose="020B0604030504040204" pitchFamily="34" charset="0"/>
              <a:ea typeface="Verdana" panose="020B0604030504040204" pitchFamily="34" charset="0"/>
            </a:endParaRPr>
          </a:p>
          <a:p>
            <a:pPr marL="550863" marR="5080" indent="-457200" algn="just">
              <a:lnSpc>
                <a:spcPct val="125800"/>
              </a:lnSpc>
              <a:spcAft>
                <a:spcPts val="600"/>
              </a:spcAft>
              <a:buFont typeface="Arial" panose="020B0604020202020204" pitchFamily="34" charset="0"/>
              <a:buChar char="•"/>
            </a:pPr>
            <a:endParaRPr lang="en-US" sz="2400" b="1" dirty="0">
              <a:solidFill>
                <a:srgbClr val="535353"/>
              </a:solidFill>
              <a:latin typeface="Verdana"/>
              <a:cs typeface="Verdana"/>
            </a:endParaRPr>
          </a:p>
        </p:txBody>
      </p:sp>
      <p:pic>
        <p:nvPicPr>
          <p:cNvPr id="25" name="Grafik 24">
            <a:extLst>
              <a:ext uri="{FF2B5EF4-FFF2-40B4-BE49-F238E27FC236}">
                <a16:creationId xmlns:a16="http://schemas.microsoft.com/office/drawing/2014/main" id="{3EFBF62A-CCA3-CEF5-8AB4-0ABB0B5EDFFF}"/>
              </a:ext>
            </a:extLst>
          </p:cNvPr>
          <p:cNvPicPr/>
          <p:nvPr/>
        </p:nvPicPr>
        <p:blipFill rotWithShape="1">
          <a:blip r:embed="rId3" cstate="print">
            <a:extLst>
              <a:ext uri="{28A0092B-C50C-407E-A947-70E740481C1C}">
                <a14:useLocalDpi xmlns:a14="http://schemas.microsoft.com/office/drawing/2010/main" val="0"/>
              </a:ext>
            </a:extLst>
          </a:blip>
          <a:srcRect l="6638" t="1746" r="5174" b="2765"/>
          <a:stretch/>
        </p:blipFill>
        <p:spPr bwMode="auto">
          <a:xfrm>
            <a:off x="-9041" y="2594837"/>
            <a:ext cx="5011630" cy="4526634"/>
          </a:xfrm>
          <a:prstGeom prst="rect">
            <a:avLst/>
          </a:prstGeom>
          <a:noFill/>
          <a:ln>
            <a:noFill/>
          </a:ln>
        </p:spPr>
      </p:pic>
      <p:sp>
        <p:nvSpPr>
          <p:cNvPr id="15" name="object 25"/>
          <p:cNvSpPr txBox="1">
            <a:spLocks/>
          </p:cNvSpPr>
          <p:nvPr/>
        </p:nvSpPr>
        <p:spPr>
          <a:xfrm>
            <a:off x="680387" y="1302806"/>
            <a:ext cx="6253812" cy="1085554"/>
          </a:xfrm>
          <a:prstGeom prst="rect">
            <a:avLst/>
          </a:prstGeom>
        </p:spPr>
        <p:txBody>
          <a:bodyPr vert="horz" wrap="square" lIns="0" tIns="12065" rIns="0" bIns="0" rtlCol="0">
            <a:spAutoFit/>
          </a:bodyPr>
          <a:lstStyle>
            <a:lvl1pPr>
              <a:defRPr sz="3150" b="1" i="0">
                <a:solidFill>
                  <a:schemeClr val="bg1"/>
                </a:solidFill>
                <a:latin typeface="Tahoma"/>
                <a:ea typeface="+mj-ea"/>
                <a:cs typeface="Tahoma"/>
              </a:defRPr>
            </a:lvl1pPr>
          </a:lstStyle>
          <a:p>
            <a:pPr marL="12700" marR="5080">
              <a:lnSpc>
                <a:spcPct val="128800"/>
              </a:lnSpc>
              <a:spcBef>
                <a:spcPts val="95"/>
              </a:spcBef>
            </a:pPr>
            <a:r>
              <a:rPr lang="de-DE" sz="6000" b="0" i="1" kern="0" spc="-50" dirty="0" err="1" smtClean="0">
                <a:solidFill>
                  <a:srgbClr val="3B5BA1"/>
                </a:solidFill>
                <a:latin typeface="Winston" pitchFamily="2" charset="0"/>
                <a:cs typeface="Trebuchet MS"/>
              </a:rPr>
              <a:t>Examples</a:t>
            </a:r>
            <a:endParaRPr lang="de-DE" sz="6000" b="0" i="1" kern="0" spc="-50" dirty="0">
              <a:latin typeface="Winston" pitchFamily="2" charset="0"/>
              <a:cs typeface="Trebuchet MS"/>
            </a:endParaRPr>
          </a:p>
        </p:txBody>
      </p:sp>
      <p:sp>
        <p:nvSpPr>
          <p:cNvPr id="17" name="object 24"/>
          <p:cNvSpPr txBox="1">
            <a:spLocks/>
          </p:cNvSpPr>
          <p:nvPr/>
        </p:nvSpPr>
        <p:spPr>
          <a:xfrm>
            <a:off x="680387" y="105980"/>
            <a:ext cx="15872352" cy="1057854"/>
          </a:xfrm>
          <a:prstGeom prst="rect">
            <a:avLst/>
          </a:prstGeom>
        </p:spPr>
        <p:txBody>
          <a:bodyPr vert="horz" wrap="square" lIns="0" tIns="12065" rIns="0" bIns="0" rtlCol="0">
            <a:spAutoFit/>
          </a:bodyPr>
          <a:lstStyle>
            <a:lvl1pPr>
              <a:defRPr sz="3150" b="1" i="0">
                <a:solidFill>
                  <a:schemeClr val="bg1"/>
                </a:solidFill>
                <a:latin typeface="Tahoma"/>
                <a:ea typeface="+mj-ea"/>
                <a:cs typeface="Tahoma"/>
              </a:defRPr>
            </a:lvl1pPr>
          </a:lstStyle>
          <a:p>
            <a:pPr marL="12700" marR="5080">
              <a:lnSpc>
                <a:spcPct val="125299"/>
              </a:lnSpc>
              <a:spcBef>
                <a:spcPts val="95"/>
              </a:spcBef>
            </a:pPr>
            <a:r>
              <a:rPr lang="de-DE" sz="6000" kern="0" spc="765" dirty="0" smtClean="0">
                <a:solidFill>
                  <a:srgbClr val="3B5BA1"/>
                </a:solidFill>
                <a:latin typeface="Winston" pitchFamily="2" charset="0"/>
                <a:cs typeface="Trebuchet MS"/>
              </a:rPr>
              <a:t>Danube </a:t>
            </a:r>
            <a:r>
              <a:rPr lang="de-DE" sz="6000" kern="0" spc="765" dirty="0" err="1" smtClean="0">
                <a:solidFill>
                  <a:srgbClr val="3B5BA1"/>
                </a:solidFill>
                <a:latin typeface="Winston" pitchFamily="2" charset="0"/>
                <a:cs typeface="Trebuchet MS"/>
              </a:rPr>
              <a:t>Strategy</a:t>
            </a:r>
            <a:r>
              <a:rPr lang="de-DE" sz="6000" kern="0" spc="765" dirty="0" smtClean="0">
                <a:solidFill>
                  <a:srgbClr val="3B5BA1"/>
                </a:solidFill>
                <a:latin typeface="Winston" pitchFamily="2" charset="0"/>
                <a:cs typeface="Trebuchet MS"/>
              </a:rPr>
              <a:t> </a:t>
            </a:r>
            <a:r>
              <a:rPr lang="de-DE" sz="6000" kern="0" spc="765" dirty="0" err="1" smtClean="0">
                <a:solidFill>
                  <a:srgbClr val="3B5BA1"/>
                </a:solidFill>
                <a:latin typeface="Winston" pitchFamily="2" charset="0"/>
                <a:cs typeface="Trebuchet MS"/>
              </a:rPr>
              <a:t>Flagships</a:t>
            </a:r>
            <a:endParaRPr lang="de-DE" sz="6000" kern="0" dirty="0">
              <a:latin typeface="Winston" pitchFamily="2" charset="0"/>
              <a:cs typeface="Trebuchet MS"/>
            </a:endParaRPr>
          </a:p>
        </p:txBody>
      </p:sp>
      <p:grpSp>
        <p:nvGrpSpPr>
          <p:cNvPr id="16" name="object 10"/>
          <p:cNvGrpSpPr/>
          <p:nvPr/>
        </p:nvGrpSpPr>
        <p:grpSpPr>
          <a:xfrm>
            <a:off x="5971034" y="2840064"/>
            <a:ext cx="5544989" cy="6540415"/>
            <a:chOff x="1511642" y="3448419"/>
            <a:chExt cx="6610350" cy="6540415"/>
          </a:xfrm>
        </p:grpSpPr>
        <p:sp>
          <p:nvSpPr>
            <p:cNvPr id="18" name="object 11"/>
            <p:cNvSpPr/>
            <p:nvPr/>
          </p:nvSpPr>
          <p:spPr>
            <a:xfrm>
              <a:off x="1511642" y="3448419"/>
              <a:ext cx="6610350" cy="6540415"/>
            </a:xfrm>
            <a:custGeom>
              <a:avLst/>
              <a:gdLst/>
              <a:ahLst/>
              <a:cxnLst/>
              <a:rect l="l" t="t" r="r" b="b"/>
              <a:pathLst>
                <a:path w="6610350" h="4382134">
                  <a:moveTo>
                    <a:pt x="6610223" y="0"/>
                  </a:moveTo>
                  <a:lnTo>
                    <a:pt x="0" y="0"/>
                  </a:lnTo>
                  <a:lnTo>
                    <a:pt x="0" y="73685"/>
                  </a:lnTo>
                  <a:lnTo>
                    <a:pt x="0" y="4306608"/>
                  </a:lnTo>
                  <a:lnTo>
                    <a:pt x="0" y="4381563"/>
                  </a:lnTo>
                  <a:lnTo>
                    <a:pt x="6610223" y="4381563"/>
                  </a:lnTo>
                  <a:lnTo>
                    <a:pt x="6610223" y="4306608"/>
                  </a:lnTo>
                  <a:lnTo>
                    <a:pt x="73393" y="4306608"/>
                  </a:lnTo>
                  <a:lnTo>
                    <a:pt x="73393" y="73685"/>
                  </a:lnTo>
                  <a:lnTo>
                    <a:pt x="6535267" y="73685"/>
                  </a:lnTo>
                  <a:lnTo>
                    <a:pt x="6535267" y="4306506"/>
                  </a:lnTo>
                  <a:lnTo>
                    <a:pt x="6610223" y="4306506"/>
                  </a:lnTo>
                  <a:lnTo>
                    <a:pt x="6610223" y="73685"/>
                  </a:lnTo>
                  <a:lnTo>
                    <a:pt x="6610223" y="73431"/>
                  </a:lnTo>
                  <a:lnTo>
                    <a:pt x="6610223" y="0"/>
                  </a:lnTo>
                  <a:close/>
                </a:path>
              </a:pathLst>
            </a:custGeom>
            <a:solidFill>
              <a:srgbClr val="EFCF41"/>
            </a:solidFill>
          </p:spPr>
          <p:txBody>
            <a:bodyPr wrap="square" lIns="0" tIns="0" rIns="0" bIns="0" rtlCol="0"/>
            <a:lstStyle/>
            <a:p>
              <a:endParaRPr/>
            </a:p>
          </p:txBody>
        </p:sp>
        <p:sp>
          <p:nvSpPr>
            <p:cNvPr id="20" name="object 13"/>
            <p:cNvSpPr/>
            <p:nvPr/>
          </p:nvSpPr>
          <p:spPr>
            <a:xfrm>
              <a:off x="4229586" y="3991779"/>
              <a:ext cx="1016635" cy="927735"/>
            </a:xfrm>
            <a:custGeom>
              <a:avLst/>
              <a:gdLst/>
              <a:ahLst/>
              <a:cxnLst/>
              <a:rect l="l" t="t" r="r" b="b"/>
              <a:pathLst>
                <a:path w="1016635" h="927735">
                  <a:moveTo>
                    <a:pt x="1001701" y="927277"/>
                  </a:moveTo>
                  <a:lnTo>
                    <a:pt x="18071" y="927277"/>
                  </a:lnTo>
                  <a:lnTo>
                    <a:pt x="6212" y="922693"/>
                  </a:lnTo>
                  <a:lnTo>
                    <a:pt x="215" y="911816"/>
                  </a:lnTo>
                  <a:lnTo>
                    <a:pt x="0" y="898957"/>
                  </a:lnTo>
                  <a:lnTo>
                    <a:pt x="5485" y="888427"/>
                  </a:lnTo>
                  <a:lnTo>
                    <a:pt x="173402" y="727979"/>
                  </a:lnTo>
                  <a:lnTo>
                    <a:pt x="222803" y="688175"/>
                  </a:lnTo>
                  <a:lnTo>
                    <a:pt x="281039" y="677868"/>
                  </a:lnTo>
                  <a:lnTo>
                    <a:pt x="297807" y="677868"/>
                  </a:lnTo>
                  <a:lnTo>
                    <a:pt x="297807" y="674067"/>
                  </a:lnTo>
                  <a:lnTo>
                    <a:pt x="305899" y="608731"/>
                  </a:lnTo>
                  <a:lnTo>
                    <a:pt x="311999" y="548219"/>
                  </a:lnTo>
                  <a:lnTo>
                    <a:pt x="316482" y="490496"/>
                  </a:lnTo>
                  <a:lnTo>
                    <a:pt x="319370" y="435491"/>
                  </a:lnTo>
                  <a:lnTo>
                    <a:pt x="320685" y="383136"/>
                  </a:lnTo>
                  <a:lnTo>
                    <a:pt x="320449" y="333361"/>
                  </a:lnTo>
                  <a:lnTo>
                    <a:pt x="318686" y="286095"/>
                  </a:lnTo>
                  <a:lnTo>
                    <a:pt x="315418" y="241270"/>
                  </a:lnTo>
                  <a:lnTo>
                    <a:pt x="310666" y="198815"/>
                  </a:lnTo>
                  <a:lnTo>
                    <a:pt x="311838" y="185156"/>
                  </a:lnTo>
                  <a:lnTo>
                    <a:pt x="318290" y="173724"/>
                  </a:lnTo>
                  <a:lnTo>
                    <a:pt x="328815" y="165802"/>
                  </a:lnTo>
                  <a:lnTo>
                    <a:pt x="342203" y="162674"/>
                  </a:lnTo>
                  <a:lnTo>
                    <a:pt x="430071" y="160903"/>
                  </a:lnTo>
                  <a:lnTo>
                    <a:pt x="445112" y="158317"/>
                  </a:lnTo>
                  <a:lnTo>
                    <a:pt x="487909" y="136896"/>
                  </a:lnTo>
                  <a:lnTo>
                    <a:pt x="517246" y="107313"/>
                  </a:lnTo>
                  <a:lnTo>
                    <a:pt x="536071" y="60487"/>
                  </a:lnTo>
                  <a:lnTo>
                    <a:pt x="507457" y="59536"/>
                  </a:lnTo>
                  <a:lnTo>
                    <a:pt x="489997" y="52872"/>
                  </a:lnTo>
                  <a:lnTo>
                    <a:pt x="483936" y="39125"/>
                  </a:lnTo>
                  <a:lnTo>
                    <a:pt x="489636" y="25413"/>
                  </a:lnTo>
                  <a:lnTo>
                    <a:pt x="507457" y="18851"/>
                  </a:lnTo>
                  <a:lnTo>
                    <a:pt x="791181" y="11469"/>
                  </a:lnTo>
                  <a:lnTo>
                    <a:pt x="791181" y="3801"/>
                  </a:lnTo>
                  <a:lnTo>
                    <a:pt x="796376" y="0"/>
                  </a:lnTo>
                  <a:lnTo>
                    <a:pt x="809365" y="0"/>
                  </a:lnTo>
                  <a:lnTo>
                    <a:pt x="814573" y="3801"/>
                  </a:lnTo>
                  <a:lnTo>
                    <a:pt x="814573" y="61502"/>
                  </a:lnTo>
                  <a:lnTo>
                    <a:pt x="568815" y="61502"/>
                  </a:lnTo>
                  <a:lnTo>
                    <a:pt x="566073" y="83638"/>
                  </a:lnTo>
                  <a:lnTo>
                    <a:pt x="561521" y="103303"/>
                  </a:lnTo>
                  <a:lnTo>
                    <a:pt x="555319" y="120718"/>
                  </a:lnTo>
                  <a:lnTo>
                    <a:pt x="547631" y="136102"/>
                  </a:lnTo>
                  <a:lnTo>
                    <a:pt x="625224" y="136102"/>
                  </a:lnTo>
                  <a:lnTo>
                    <a:pt x="601570" y="161315"/>
                  </a:lnTo>
                  <a:lnTo>
                    <a:pt x="560255" y="189704"/>
                  </a:lnTo>
                  <a:lnTo>
                    <a:pt x="511382" y="210576"/>
                  </a:lnTo>
                  <a:lnTo>
                    <a:pt x="456775" y="222067"/>
                  </a:lnTo>
                  <a:lnTo>
                    <a:pt x="460971" y="360761"/>
                  </a:lnTo>
                  <a:lnTo>
                    <a:pt x="496670" y="379622"/>
                  </a:lnTo>
                  <a:lnTo>
                    <a:pt x="526399" y="399493"/>
                  </a:lnTo>
                  <a:lnTo>
                    <a:pt x="539318" y="411522"/>
                  </a:lnTo>
                  <a:lnTo>
                    <a:pt x="409289" y="411522"/>
                  </a:lnTo>
                  <a:lnTo>
                    <a:pt x="398706" y="413930"/>
                  </a:lnTo>
                  <a:lnTo>
                    <a:pt x="390179" y="420377"/>
                  </a:lnTo>
                  <a:lnTo>
                    <a:pt x="384287" y="431279"/>
                  </a:lnTo>
                  <a:lnTo>
                    <a:pt x="381610" y="447052"/>
                  </a:lnTo>
                  <a:lnTo>
                    <a:pt x="379000" y="494718"/>
                  </a:lnTo>
                  <a:lnTo>
                    <a:pt x="375943" y="539804"/>
                  </a:lnTo>
                  <a:lnTo>
                    <a:pt x="372190" y="584106"/>
                  </a:lnTo>
                  <a:lnTo>
                    <a:pt x="367491" y="629420"/>
                  </a:lnTo>
                  <a:lnTo>
                    <a:pt x="361595" y="677543"/>
                  </a:lnTo>
                  <a:lnTo>
                    <a:pt x="687088" y="677543"/>
                  </a:lnTo>
                  <a:lnTo>
                    <a:pt x="817833" y="873781"/>
                  </a:lnTo>
                  <a:lnTo>
                    <a:pt x="994334" y="873781"/>
                  </a:lnTo>
                  <a:lnTo>
                    <a:pt x="1008870" y="888427"/>
                  </a:lnTo>
                  <a:lnTo>
                    <a:pt x="1016079" y="900819"/>
                  </a:lnTo>
                  <a:lnTo>
                    <a:pt x="1016391" y="913471"/>
                  </a:lnTo>
                  <a:lnTo>
                    <a:pt x="1011150" y="923314"/>
                  </a:lnTo>
                  <a:lnTo>
                    <a:pt x="1001701" y="927277"/>
                  </a:lnTo>
                  <a:close/>
                </a:path>
                <a:path w="1016635" h="927735">
                  <a:moveTo>
                    <a:pt x="625224" y="136102"/>
                  </a:moveTo>
                  <a:lnTo>
                    <a:pt x="547631" y="136102"/>
                  </a:lnTo>
                  <a:lnTo>
                    <a:pt x="566160" y="124913"/>
                  </a:lnTo>
                  <a:lnTo>
                    <a:pt x="583309" y="110166"/>
                  </a:lnTo>
                  <a:lnTo>
                    <a:pt x="598819" y="90945"/>
                  </a:lnTo>
                  <a:lnTo>
                    <a:pt x="612431" y="66332"/>
                  </a:lnTo>
                  <a:lnTo>
                    <a:pt x="613042" y="65095"/>
                  </a:lnTo>
                  <a:lnTo>
                    <a:pt x="613717" y="64093"/>
                  </a:lnTo>
                  <a:lnTo>
                    <a:pt x="614341" y="63064"/>
                  </a:lnTo>
                  <a:lnTo>
                    <a:pt x="568815" y="61502"/>
                  </a:lnTo>
                  <a:lnTo>
                    <a:pt x="814573" y="61502"/>
                  </a:lnTo>
                  <a:lnTo>
                    <a:pt x="814573" y="64288"/>
                  </a:lnTo>
                  <a:lnTo>
                    <a:pt x="653774" y="64288"/>
                  </a:lnTo>
                  <a:lnTo>
                    <a:pt x="655745" y="69553"/>
                  </a:lnTo>
                  <a:lnTo>
                    <a:pt x="656643" y="75542"/>
                  </a:lnTo>
                  <a:lnTo>
                    <a:pt x="656223" y="82192"/>
                  </a:lnTo>
                  <a:lnTo>
                    <a:pt x="654242" y="89441"/>
                  </a:lnTo>
                  <a:lnTo>
                    <a:pt x="633507" y="127272"/>
                  </a:lnTo>
                  <a:lnTo>
                    <a:pt x="625224" y="136102"/>
                  </a:lnTo>
                  <a:close/>
                </a:path>
                <a:path w="1016635" h="927735">
                  <a:moveTo>
                    <a:pt x="809365" y="80419"/>
                  </a:moveTo>
                  <a:lnTo>
                    <a:pt x="796376" y="80419"/>
                  </a:lnTo>
                  <a:lnTo>
                    <a:pt x="791181" y="76617"/>
                  </a:lnTo>
                  <a:lnTo>
                    <a:pt x="791181" y="68819"/>
                  </a:lnTo>
                  <a:lnTo>
                    <a:pt x="653774" y="64288"/>
                  </a:lnTo>
                  <a:lnTo>
                    <a:pt x="814573" y="64288"/>
                  </a:lnTo>
                  <a:lnTo>
                    <a:pt x="814573" y="76617"/>
                  </a:lnTo>
                  <a:lnTo>
                    <a:pt x="809365" y="80419"/>
                  </a:lnTo>
                  <a:close/>
                </a:path>
                <a:path w="1016635" h="927735">
                  <a:moveTo>
                    <a:pt x="687088" y="677543"/>
                  </a:moveTo>
                  <a:lnTo>
                    <a:pt x="361595" y="677543"/>
                  </a:lnTo>
                  <a:lnTo>
                    <a:pt x="382776" y="675317"/>
                  </a:lnTo>
                  <a:lnTo>
                    <a:pt x="401496" y="670640"/>
                  </a:lnTo>
                  <a:lnTo>
                    <a:pt x="419748" y="663175"/>
                  </a:lnTo>
                  <a:lnTo>
                    <a:pt x="439526" y="652585"/>
                  </a:lnTo>
                  <a:lnTo>
                    <a:pt x="524420" y="603425"/>
                  </a:lnTo>
                  <a:lnTo>
                    <a:pt x="523888" y="600652"/>
                  </a:lnTo>
                  <a:lnTo>
                    <a:pt x="523537" y="597657"/>
                  </a:lnTo>
                  <a:lnTo>
                    <a:pt x="523238" y="556919"/>
                  </a:lnTo>
                  <a:lnTo>
                    <a:pt x="517263" y="494640"/>
                  </a:lnTo>
                  <a:lnTo>
                    <a:pt x="487229" y="449032"/>
                  </a:lnTo>
                  <a:lnTo>
                    <a:pt x="439461" y="419737"/>
                  </a:lnTo>
                  <a:lnTo>
                    <a:pt x="409289" y="411522"/>
                  </a:lnTo>
                  <a:lnTo>
                    <a:pt x="539318" y="411522"/>
                  </a:lnTo>
                  <a:lnTo>
                    <a:pt x="567114" y="446466"/>
                  </a:lnTo>
                  <a:lnTo>
                    <a:pt x="583717" y="501857"/>
                  </a:lnTo>
                  <a:lnTo>
                    <a:pt x="587207" y="567765"/>
                  </a:lnTo>
                  <a:lnTo>
                    <a:pt x="689178" y="567765"/>
                  </a:lnTo>
                  <a:lnTo>
                    <a:pt x="697143" y="574340"/>
                  </a:lnTo>
                  <a:lnTo>
                    <a:pt x="730596" y="608047"/>
                  </a:lnTo>
                  <a:lnTo>
                    <a:pt x="640785" y="608047"/>
                  </a:lnTo>
                  <a:lnTo>
                    <a:pt x="687088" y="677543"/>
                  </a:lnTo>
                  <a:close/>
                </a:path>
                <a:path w="1016635" h="927735">
                  <a:moveTo>
                    <a:pt x="689178" y="567765"/>
                  </a:moveTo>
                  <a:lnTo>
                    <a:pt x="587207" y="567765"/>
                  </a:lnTo>
                  <a:lnTo>
                    <a:pt x="601202" y="561444"/>
                  </a:lnTo>
                  <a:lnTo>
                    <a:pt x="614931" y="556624"/>
                  </a:lnTo>
                  <a:lnTo>
                    <a:pt x="628330" y="553459"/>
                  </a:lnTo>
                  <a:lnTo>
                    <a:pt x="641331" y="552103"/>
                  </a:lnTo>
                  <a:lnTo>
                    <a:pt x="656552" y="553024"/>
                  </a:lnTo>
                  <a:lnTo>
                    <a:pt x="671005" y="556919"/>
                  </a:lnTo>
                  <a:lnTo>
                    <a:pt x="684574" y="563965"/>
                  </a:lnTo>
                  <a:lnTo>
                    <a:pt x="689178" y="567765"/>
                  </a:lnTo>
                  <a:close/>
                </a:path>
                <a:path w="1016635" h="927735">
                  <a:moveTo>
                    <a:pt x="994334" y="873781"/>
                  </a:moveTo>
                  <a:lnTo>
                    <a:pt x="918898" y="873781"/>
                  </a:lnTo>
                  <a:lnTo>
                    <a:pt x="670698" y="623709"/>
                  </a:lnTo>
                  <a:lnTo>
                    <a:pt x="663012" y="616952"/>
                  </a:lnTo>
                  <a:lnTo>
                    <a:pt x="655484" y="612216"/>
                  </a:lnTo>
                  <a:lnTo>
                    <a:pt x="648084" y="609311"/>
                  </a:lnTo>
                  <a:lnTo>
                    <a:pt x="640785" y="608047"/>
                  </a:lnTo>
                  <a:lnTo>
                    <a:pt x="730596" y="608047"/>
                  </a:lnTo>
                  <a:lnTo>
                    <a:pt x="994334" y="873781"/>
                  </a:lnTo>
                  <a:close/>
                </a:path>
              </a:pathLst>
            </a:custGeom>
            <a:solidFill>
              <a:srgbClr val="FFFFFF"/>
            </a:solidFill>
          </p:spPr>
          <p:txBody>
            <a:bodyPr wrap="square" lIns="0" tIns="0" rIns="0" bIns="0" rtlCol="0"/>
            <a:lstStyle/>
            <a:p>
              <a:endParaRPr/>
            </a:p>
          </p:txBody>
        </p:sp>
        <p:pic>
          <p:nvPicPr>
            <p:cNvPr id="21" name="object 14"/>
            <p:cNvPicPr/>
            <p:nvPr/>
          </p:nvPicPr>
          <p:blipFill>
            <a:blip r:embed="rId4" cstate="print"/>
            <a:stretch>
              <a:fillRect/>
            </a:stretch>
          </p:blipFill>
          <p:spPr>
            <a:xfrm>
              <a:off x="4542461" y="4016152"/>
              <a:ext cx="131890" cy="130256"/>
            </a:xfrm>
            <a:prstGeom prst="rect">
              <a:avLst/>
            </a:prstGeom>
          </p:spPr>
        </p:pic>
      </p:grpSp>
      <p:pic>
        <p:nvPicPr>
          <p:cNvPr id="11" name="Grafik 10"/>
          <p:cNvPicPr>
            <a:picLocks noChangeAspect="1"/>
          </p:cNvPicPr>
          <p:nvPr/>
        </p:nvPicPr>
        <p:blipFill>
          <a:blip r:embed="rId5"/>
          <a:stretch>
            <a:fillRect/>
          </a:stretch>
        </p:blipFill>
        <p:spPr>
          <a:xfrm>
            <a:off x="5961376" y="1615491"/>
            <a:ext cx="12156394" cy="7956258"/>
          </a:xfrm>
          <a:prstGeom prst="rect">
            <a:avLst/>
          </a:prstGeom>
        </p:spPr>
      </p:pic>
      <p:sp>
        <p:nvSpPr>
          <p:cNvPr id="26" name="object 23"/>
          <p:cNvSpPr txBox="1"/>
          <p:nvPr/>
        </p:nvSpPr>
        <p:spPr>
          <a:xfrm>
            <a:off x="2583" y="9751677"/>
            <a:ext cx="8616014" cy="709618"/>
          </a:xfrm>
          <a:prstGeom prst="rect">
            <a:avLst/>
          </a:prstGeom>
        </p:spPr>
        <p:txBody>
          <a:bodyPr vert="horz" wrap="square" lIns="0" tIns="12700" rIns="0" bIns="0" rtlCol="0">
            <a:spAutoFit/>
          </a:bodyPr>
          <a:lstStyle/>
          <a:p>
            <a:pPr marL="93663" marR="5080" algn="just">
              <a:lnSpc>
                <a:spcPct val="125800"/>
              </a:lnSpc>
              <a:spcAft>
                <a:spcPts val="600"/>
              </a:spcAft>
            </a:pPr>
            <a:r>
              <a:rPr lang="en-US" sz="1600" kern="0" dirty="0" smtClean="0">
                <a:latin typeface="Verdana" panose="020B0604030504040204" pitchFamily="34" charset="0"/>
                <a:ea typeface="Verdana" panose="020B0604030504040204" pitchFamily="34" charset="0"/>
                <a:hlinkClick r:id="rId2"/>
              </a:rPr>
              <a:t>https</a:t>
            </a:r>
            <a:r>
              <a:rPr lang="en-US" sz="1600" kern="0" dirty="0">
                <a:latin typeface="Verdana" panose="020B0604030504040204" pitchFamily="34" charset="0"/>
                <a:ea typeface="Verdana" panose="020B0604030504040204" pitchFamily="34" charset="0"/>
                <a:hlinkClick r:id="rId2"/>
              </a:rPr>
              <a:t>://danube-region.eu/projects-and-funding/eusdr-strategic-projects/</a:t>
            </a:r>
            <a:endParaRPr lang="en-US" sz="1600" kern="0" dirty="0">
              <a:latin typeface="Verdana" panose="020B0604030504040204" pitchFamily="34" charset="0"/>
              <a:ea typeface="Verdana" panose="020B0604030504040204" pitchFamily="34" charset="0"/>
            </a:endParaRPr>
          </a:p>
          <a:p>
            <a:pPr marL="550863" marR="5080" indent="-457200" algn="just">
              <a:lnSpc>
                <a:spcPct val="125800"/>
              </a:lnSpc>
              <a:spcAft>
                <a:spcPts val="600"/>
              </a:spcAft>
              <a:buFont typeface="Arial" panose="020B0604020202020204" pitchFamily="34" charset="0"/>
              <a:buChar char="•"/>
            </a:pPr>
            <a:endParaRPr lang="en-US" sz="1600" b="1" dirty="0">
              <a:solidFill>
                <a:srgbClr val="535353"/>
              </a:solidFill>
              <a:latin typeface="Verdana"/>
              <a:cs typeface="Verdana"/>
            </a:endParaRPr>
          </a:p>
        </p:txBody>
      </p:sp>
    </p:spTree>
    <p:extLst>
      <p:ext uri="{BB962C8B-B14F-4D97-AF65-F5344CB8AC3E}">
        <p14:creationId xmlns:p14="http://schemas.microsoft.com/office/powerpoint/2010/main" val="1316242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96854" y="3"/>
            <a:ext cx="10291445" cy="10363835"/>
            <a:chOff x="7996854" y="3"/>
            <a:chExt cx="10291445" cy="10363835"/>
          </a:xfrm>
        </p:grpSpPr>
        <p:pic>
          <p:nvPicPr>
            <p:cNvPr id="3" name="object 3"/>
            <p:cNvPicPr/>
            <p:nvPr/>
          </p:nvPicPr>
          <p:blipFill>
            <a:blip r:embed="rId2" cstate="print"/>
            <a:stretch>
              <a:fillRect/>
            </a:stretch>
          </p:blipFill>
          <p:spPr>
            <a:xfrm>
              <a:off x="8001058" y="3"/>
              <a:ext cx="10286941" cy="10286996"/>
            </a:xfrm>
            <a:prstGeom prst="rect">
              <a:avLst/>
            </a:prstGeom>
          </p:spPr>
        </p:pic>
        <p:sp>
          <p:nvSpPr>
            <p:cNvPr id="4" name="object 4"/>
            <p:cNvSpPr/>
            <p:nvPr/>
          </p:nvSpPr>
          <p:spPr>
            <a:xfrm>
              <a:off x="8802698" y="9561203"/>
              <a:ext cx="3253104" cy="725805"/>
            </a:xfrm>
            <a:custGeom>
              <a:avLst/>
              <a:gdLst/>
              <a:ahLst/>
              <a:cxnLst/>
              <a:rect l="l" t="t" r="r" b="b"/>
              <a:pathLst>
                <a:path w="3253104" h="725804">
                  <a:moveTo>
                    <a:pt x="3252674" y="725796"/>
                  </a:moveTo>
                  <a:lnTo>
                    <a:pt x="869085" y="725796"/>
                  </a:lnTo>
                  <a:lnTo>
                    <a:pt x="0" y="0"/>
                  </a:lnTo>
                  <a:lnTo>
                    <a:pt x="2383588" y="0"/>
                  </a:lnTo>
                  <a:lnTo>
                    <a:pt x="3252674" y="725796"/>
                  </a:lnTo>
                  <a:close/>
                </a:path>
              </a:pathLst>
            </a:custGeom>
            <a:solidFill>
              <a:srgbClr val="FFFFFF"/>
            </a:solidFill>
          </p:spPr>
          <p:txBody>
            <a:bodyPr wrap="square" lIns="0" tIns="0" rIns="0" bIns="0" rtlCol="0"/>
            <a:lstStyle/>
            <a:p>
              <a:endParaRPr/>
            </a:p>
          </p:txBody>
        </p:sp>
        <p:sp>
          <p:nvSpPr>
            <p:cNvPr id="5" name="object 5"/>
            <p:cNvSpPr/>
            <p:nvPr/>
          </p:nvSpPr>
          <p:spPr>
            <a:xfrm>
              <a:off x="11186287" y="9561203"/>
              <a:ext cx="869315" cy="725805"/>
            </a:xfrm>
            <a:custGeom>
              <a:avLst/>
              <a:gdLst/>
              <a:ahLst/>
              <a:cxnLst/>
              <a:rect l="l" t="t" r="r" b="b"/>
              <a:pathLst>
                <a:path w="869315" h="725804">
                  <a:moveTo>
                    <a:pt x="869085" y="725796"/>
                  </a:moveTo>
                  <a:lnTo>
                    <a:pt x="0" y="0"/>
                  </a:lnTo>
                </a:path>
              </a:pathLst>
            </a:custGeom>
            <a:ln w="152592">
              <a:solidFill>
                <a:srgbClr val="EFCF41"/>
              </a:solidFill>
            </a:ln>
          </p:spPr>
          <p:txBody>
            <a:bodyPr wrap="square" lIns="0" tIns="0" rIns="0" bIns="0" rtlCol="0"/>
            <a:lstStyle/>
            <a:p>
              <a:endParaRPr/>
            </a:p>
          </p:txBody>
        </p:sp>
        <p:sp>
          <p:nvSpPr>
            <p:cNvPr id="6" name="object 6"/>
            <p:cNvSpPr/>
            <p:nvPr/>
          </p:nvSpPr>
          <p:spPr>
            <a:xfrm>
              <a:off x="7996854" y="9925511"/>
              <a:ext cx="3519170" cy="361950"/>
            </a:xfrm>
            <a:custGeom>
              <a:avLst/>
              <a:gdLst/>
              <a:ahLst/>
              <a:cxnLst/>
              <a:rect l="l" t="t" r="r" b="b"/>
              <a:pathLst>
                <a:path w="3519170" h="361950">
                  <a:moveTo>
                    <a:pt x="3518923" y="361488"/>
                  </a:moveTo>
                  <a:lnTo>
                    <a:pt x="435610" y="361488"/>
                  </a:lnTo>
                  <a:lnTo>
                    <a:pt x="0" y="0"/>
                  </a:lnTo>
                  <a:lnTo>
                    <a:pt x="3083313" y="0"/>
                  </a:lnTo>
                  <a:lnTo>
                    <a:pt x="3518923" y="361488"/>
                  </a:lnTo>
                  <a:close/>
                </a:path>
              </a:pathLst>
            </a:custGeom>
            <a:solidFill>
              <a:srgbClr val="3B5BA1"/>
            </a:solidFill>
          </p:spPr>
          <p:txBody>
            <a:bodyPr wrap="square" lIns="0" tIns="0" rIns="0" bIns="0" rtlCol="0"/>
            <a:lstStyle/>
            <a:p>
              <a:endParaRPr/>
            </a:p>
          </p:txBody>
        </p:sp>
        <p:sp>
          <p:nvSpPr>
            <p:cNvPr id="7" name="object 7"/>
            <p:cNvSpPr/>
            <p:nvPr/>
          </p:nvSpPr>
          <p:spPr>
            <a:xfrm>
              <a:off x="17627336" y="8"/>
              <a:ext cx="0" cy="9963785"/>
            </a:xfrm>
            <a:custGeom>
              <a:avLst/>
              <a:gdLst/>
              <a:ahLst/>
              <a:cxnLst/>
              <a:rect l="l" t="t" r="r" b="b"/>
              <a:pathLst>
                <a:path h="9963785">
                  <a:moveTo>
                    <a:pt x="0" y="0"/>
                  </a:moveTo>
                  <a:lnTo>
                    <a:pt x="0" y="9963161"/>
                  </a:lnTo>
                </a:path>
              </a:pathLst>
            </a:custGeom>
            <a:ln w="76196">
              <a:solidFill>
                <a:srgbClr val="EFCF41"/>
              </a:solidFill>
            </a:ln>
          </p:spPr>
          <p:txBody>
            <a:bodyPr wrap="square" lIns="0" tIns="0" rIns="0" bIns="0" rtlCol="0"/>
            <a:lstStyle/>
            <a:p>
              <a:endParaRPr/>
            </a:p>
          </p:txBody>
        </p:sp>
        <p:sp>
          <p:nvSpPr>
            <p:cNvPr id="8" name="object 8"/>
            <p:cNvSpPr/>
            <p:nvPr/>
          </p:nvSpPr>
          <p:spPr>
            <a:xfrm>
              <a:off x="11586209" y="9925511"/>
              <a:ext cx="6077585" cy="0"/>
            </a:xfrm>
            <a:custGeom>
              <a:avLst/>
              <a:gdLst/>
              <a:ahLst/>
              <a:cxnLst/>
              <a:rect l="l" t="t" r="r" b="b"/>
              <a:pathLst>
                <a:path w="6077584">
                  <a:moveTo>
                    <a:pt x="0" y="0"/>
                  </a:moveTo>
                  <a:lnTo>
                    <a:pt x="6077000" y="0"/>
                  </a:lnTo>
                </a:path>
              </a:pathLst>
            </a:custGeom>
            <a:ln w="76199">
              <a:solidFill>
                <a:srgbClr val="EFCF41"/>
              </a:solidFill>
            </a:ln>
          </p:spPr>
          <p:txBody>
            <a:bodyPr wrap="square" lIns="0" tIns="0" rIns="0" bIns="0" rtlCol="0"/>
            <a:lstStyle/>
            <a:p>
              <a:endParaRPr/>
            </a:p>
          </p:txBody>
        </p:sp>
      </p:grpSp>
      <p:sp>
        <p:nvSpPr>
          <p:cNvPr id="9" name="object 9"/>
          <p:cNvSpPr/>
          <p:nvPr/>
        </p:nvSpPr>
        <p:spPr>
          <a:xfrm>
            <a:off x="1028700" y="5075720"/>
            <a:ext cx="3753485" cy="114300"/>
          </a:xfrm>
          <a:custGeom>
            <a:avLst/>
            <a:gdLst/>
            <a:ahLst/>
            <a:cxnLst/>
            <a:rect l="l" t="t" r="r" b="b"/>
            <a:pathLst>
              <a:path w="3753485" h="114300">
                <a:moveTo>
                  <a:pt x="0" y="0"/>
                </a:moveTo>
                <a:lnTo>
                  <a:pt x="3752985" y="0"/>
                </a:lnTo>
                <a:lnTo>
                  <a:pt x="3752985" y="114299"/>
                </a:lnTo>
                <a:lnTo>
                  <a:pt x="0" y="114300"/>
                </a:lnTo>
                <a:lnTo>
                  <a:pt x="0" y="0"/>
                </a:lnTo>
                <a:close/>
              </a:path>
            </a:pathLst>
          </a:custGeom>
          <a:solidFill>
            <a:srgbClr val="EFCF41"/>
          </a:solidFill>
        </p:spPr>
        <p:txBody>
          <a:bodyPr wrap="square" lIns="0" tIns="0" rIns="0" bIns="0" rtlCol="0"/>
          <a:lstStyle/>
          <a:p>
            <a:endParaRPr/>
          </a:p>
        </p:txBody>
      </p:sp>
      <p:grpSp>
        <p:nvGrpSpPr>
          <p:cNvPr id="10" name="object 10"/>
          <p:cNvGrpSpPr/>
          <p:nvPr/>
        </p:nvGrpSpPr>
        <p:grpSpPr>
          <a:xfrm>
            <a:off x="7762934" y="298620"/>
            <a:ext cx="2314575" cy="1792605"/>
            <a:chOff x="7762934" y="298620"/>
            <a:chExt cx="2314575" cy="1792605"/>
          </a:xfrm>
        </p:grpSpPr>
        <p:sp>
          <p:nvSpPr>
            <p:cNvPr id="11" name="object 11"/>
            <p:cNvSpPr/>
            <p:nvPr/>
          </p:nvSpPr>
          <p:spPr>
            <a:xfrm>
              <a:off x="7762934" y="298620"/>
              <a:ext cx="2314575" cy="1104900"/>
            </a:xfrm>
            <a:custGeom>
              <a:avLst/>
              <a:gdLst/>
              <a:ahLst/>
              <a:cxnLst/>
              <a:rect l="l" t="t" r="r" b="b"/>
              <a:pathLst>
                <a:path w="2314575" h="1104900">
                  <a:moveTo>
                    <a:pt x="2314389" y="1104900"/>
                  </a:moveTo>
                  <a:lnTo>
                    <a:pt x="1022479" y="1104900"/>
                  </a:lnTo>
                  <a:lnTo>
                    <a:pt x="0" y="0"/>
                  </a:lnTo>
                  <a:lnTo>
                    <a:pt x="1291909" y="0"/>
                  </a:lnTo>
                  <a:lnTo>
                    <a:pt x="2314389" y="1104900"/>
                  </a:lnTo>
                  <a:close/>
                </a:path>
              </a:pathLst>
            </a:custGeom>
            <a:solidFill>
              <a:srgbClr val="3B5BA1"/>
            </a:solidFill>
          </p:spPr>
          <p:txBody>
            <a:bodyPr wrap="square" lIns="0" tIns="0" rIns="0" bIns="0" rtlCol="0"/>
            <a:lstStyle/>
            <a:p>
              <a:endParaRPr/>
            </a:p>
          </p:txBody>
        </p:sp>
        <p:sp>
          <p:nvSpPr>
            <p:cNvPr id="12" name="object 12"/>
            <p:cNvSpPr/>
            <p:nvPr/>
          </p:nvSpPr>
          <p:spPr>
            <a:xfrm>
              <a:off x="7996833" y="986161"/>
              <a:ext cx="2076450" cy="1104900"/>
            </a:xfrm>
            <a:custGeom>
              <a:avLst/>
              <a:gdLst/>
              <a:ahLst/>
              <a:cxnLst/>
              <a:rect l="l" t="t" r="r" b="b"/>
              <a:pathLst>
                <a:path w="2076450" h="1104900">
                  <a:moveTo>
                    <a:pt x="2076317" y="1104900"/>
                  </a:moveTo>
                  <a:lnTo>
                    <a:pt x="1020491" y="1104900"/>
                  </a:lnTo>
                  <a:lnTo>
                    <a:pt x="0" y="0"/>
                  </a:lnTo>
                  <a:lnTo>
                    <a:pt x="1055826" y="0"/>
                  </a:lnTo>
                  <a:lnTo>
                    <a:pt x="2076317" y="1104900"/>
                  </a:lnTo>
                  <a:close/>
                </a:path>
              </a:pathLst>
            </a:custGeom>
            <a:solidFill>
              <a:srgbClr val="EFCF41"/>
            </a:solidFill>
          </p:spPr>
          <p:txBody>
            <a:bodyPr wrap="square" lIns="0" tIns="0" rIns="0" bIns="0" rtlCol="0"/>
            <a:lstStyle/>
            <a:p>
              <a:endParaRPr/>
            </a:p>
          </p:txBody>
        </p:sp>
      </p:grpSp>
      <p:grpSp>
        <p:nvGrpSpPr>
          <p:cNvPr id="17" name="object 17"/>
          <p:cNvGrpSpPr/>
          <p:nvPr/>
        </p:nvGrpSpPr>
        <p:grpSpPr>
          <a:xfrm>
            <a:off x="1028700" y="7581900"/>
            <a:ext cx="457200" cy="457200"/>
            <a:chOff x="1028700" y="7290687"/>
            <a:chExt cx="457200" cy="457200"/>
          </a:xfrm>
        </p:grpSpPr>
        <p:pic>
          <p:nvPicPr>
            <p:cNvPr id="18" name="object 18"/>
            <p:cNvPicPr/>
            <p:nvPr/>
          </p:nvPicPr>
          <p:blipFill>
            <a:blip r:embed="rId3" cstate="print"/>
            <a:stretch>
              <a:fillRect/>
            </a:stretch>
          </p:blipFill>
          <p:spPr>
            <a:xfrm>
              <a:off x="1146657" y="7445983"/>
              <a:ext cx="221284" cy="146607"/>
            </a:xfrm>
            <a:prstGeom prst="rect">
              <a:avLst/>
            </a:prstGeom>
          </p:spPr>
        </p:pic>
        <p:sp>
          <p:nvSpPr>
            <p:cNvPr id="19" name="object 19"/>
            <p:cNvSpPr/>
            <p:nvPr/>
          </p:nvSpPr>
          <p:spPr>
            <a:xfrm>
              <a:off x="1028700" y="7290687"/>
              <a:ext cx="457200" cy="457200"/>
            </a:xfrm>
            <a:custGeom>
              <a:avLst/>
              <a:gdLst/>
              <a:ahLst/>
              <a:cxnLst/>
              <a:rect l="l" t="t" r="r" b="b"/>
              <a:pathLst>
                <a:path w="457200" h="457200">
                  <a:moveTo>
                    <a:pt x="236086" y="457199"/>
                  </a:moveTo>
                  <a:lnTo>
                    <a:pt x="221113" y="457199"/>
                  </a:lnTo>
                  <a:lnTo>
                    <a:pt x="213644" y="456833"/>
                  </a:lnTo>
                  <a:lnTo>
                    <a:pt x="169405" y="449529"/>
                  </a:lnTo>
                  <a:lnTo>
                    <a:pt x="127441" y="433736"/>
                  </a:lnTo>
                  <a:lnTo>
                    <a:pt x="89365" y="410059"/>
                  </a:lnTo>
                  <a:lnTo>
                    <a:pt x="56639" y="379409"/>
                  </a:lnTo>
                  <a:lnTo>
                    <a:pt x="30522" y="342964"/>
                  </a:lnTo>
                  <a:lnTo>
                    <a:pt x="12016" y="302123"/>
                  </a:lnTo>
                  <a:lnTo>
                    <a:pt x="1834" y="258457"/>
                  </a:lnTo>
                  <a:lnTo>
                    <a:pt x="0" y="236086"/>
                  </a:lnTo>
                  <a:lnTo>
                    <a:pt x="0" y="221113"/>
                  </a:lnTo>
                  <a:lnTo>
                    <a:pt x="5853" y="176659"/>
                  </a:lnTo>
                  <a:lnTo>
                    <a:pt x="20266" y="134201"/>
                  </a:lnTo>
                  <a:lnTo>
                    <a:pt x="42685" y="95371"/>
                  </a:lnTo>
                  <a:lnTo>
                    <a:pt x="72249" y="61661"/>
                  </a:lnTo>
                  <a:lnTo>
                    <a:pt x="107821" y="34366"/>
                  </a:lnTo>
                  <a:lnTo>
                    <a:pt x="148035" y="14536"/>
                  </a:lnTo>
                  <a:lnTo>
                    <a:pt x="191345" y="2931"/>
                  </a:lnTo>
                  <a:lnTo>
                    <a:pt x="221113" y="0"/>
                  </a:lnTo>
                  <a:lnTo>
                    <a:pt x="236086" y="2"/>
                  </a:lnTo>
                  <a:lnTo>
                    <a:pt x="280533" y="5868"/>
                  </a:lnTo>
                  <a:lnTo>
                    <a:pt x="322984" y="20289"/>
                  </a:lnTo>
                  <a:lnTo>
                    <a:pt x="361807" y="42711"/>
                  </a:lnTo>
                  <a:lnTo>
                    <a:pt x="395513" y="72273"/>
                  </a:lnTo>
                  <a:lnTo>
                    <a:pt x="422808" y="107840"/>
                  </a:lnTo>
                  <a:lnTo>
                    <a:pt x="434265" y="128625"/>
                  </a:lnTo>
                  <a:lnTo>
                    <a:pt x="131216" y="128625"/>
                  </a:lnTo>
                  <a:lnTo>
                    <a:pt x="125931" y="128647"/>
                  </a:lnTo>
                  <a:lnTo>
                    <a:pt x="92449" y="158193"/>
                  </a:lnTo>
                  <a:lnTo>
                    <a:pt x="91440" y="293927"/>
                  </a:lnTo>
                  <a:lnTo>
                    <a:pt x="92448" y="299008"/>
                  </a:lnTo>
                  <a:lnTo>
                    <a:pt x="120863" y="327525"/>
                  </a:lnTo>
                  <a:lnTo>
                    <a:pt x="434296" y="328574"/>
                  </a:lnTo>
                  <a:lnTo>
                    <a:pt x="433736" y="329758"/>
                  </a:lnTo>
                  <a:lnTo>
                    <a:pt x="410059" y="367834"/>
                  </a:lnTo>
                  <a:lnTo>
                    <a:pt x="379409" y="400560"/>
                  </a:lnTo>
                  <a:lnTo>
                    <a:pt x="342964" y="426677"/>
                  </a:lnTo>
                  <a:lnTo>
                    <a:pt x="302123" y="445183"/>
                  </a:lnTo>
                  <a:lnTo>
                    <a:pt x="258457" y="455365"/>
                  </a:lnTo>
                  <a:lnTo>
                    <a:pt x="243555" y="456833"/>
                  </a:lnTo>
                  <a:lnTo>
                    <a:pt x="236086" y="457199"/>
                  </a:lnTo>
                  <a:close/>
                </a:path>
                <a:path w="457200" h="457200">
                  <a:moveTo>
                    <a:pt x="434296" y="328574"/>
                  </a:moveTo>
                  <a:lnTo>
                    <a:pt x="325983" y="328574"/>
                  </a:lnTo>
                  <a:lnTo>
                    <a:pt x="331268" y="328552"/>
                  </a:lnTo>
                  <a:lnTo>
                    <a:pt x="336345" y="327523"/>
                  </a:lnTo>
                  <a:lnTo>
                    <a:pt x="364750" y="299006"/>
                  </a:lnTo>
                  <a:lnTo>
                    <a:pt x="365759" y="163272"/>
                  </a:lnTo>
                  <a:lnTo>
                    <a:pt x="364751" y="158191"/>
                  </a:lnTo>
                  <a:lnTo>
                    <a:pt x="336336" y="129674"/>
                  </a:lnTo>
                  <a:lnTo>
                    <a:pt x="325983" y="128625"/>
                  </a:lnTo>
                  <a:lnTo>
                    <a:pt x="434265" y="128625"/>
                  </a:lnTo>
                  <a:lnTo>
                    <a:pt x="449512" y="169413"/>
                  </a:lnTo>
                  <a:lnTo>
                    <a:pt x="456827" y="213645"/>
                  </a:lnTo>
                  <a:lnTo>
                    <a:pt x="457199" y="236086"/>
                  </a:lnTo>
                  <a:lnTo>
                    <a:pt x="456833" y="243555"/>
                  </a:lnTo>
                  <a:lnTo>
                    <a:pt x="449529" y="287794"/>
                  </a:lnTo>
                  <a:lnTo>
                    <a:pt x="436933" y="322998"/>
                  </a:lnTo>
                  <a:lnTo>
                    <a:pt x="434296" y="328574"/>
                  </a:lnTo>
                  <a:close/>
                </a:path>
              </a:pathLst>
            </a:custGeom>
            <a:solidFill>
              <a:srgbClr val="3B5BA1"/>
            </a:solidFill>
          </p:spPr>
          <p:txBody>
            <a:bodyPr wrap="square" lIns="0" tIns="0" rIns="0" bIns="0" rtlCol="0"/>
            <a:lstStyle/>
            <a:p>
              <a:endParaRPr/>
            </a:p>
          </p:txBody>
        </p:sp>
      </p:grpSp>
      <p:sp>
        <p:nvSpPr>
          <p:cNvPr id="21" name="object 21"/>
          <p:cNvSpPr txBox="1">
            <a:spLocks noGrp="1"/>
          </p:cNvSpPr>
          <p:nvPr>
            <p:ph type="title"/>
          </p:nvPr>
        </p:nvSpPr>
        <p:spPr>
          <a:xfrm>
            <a:off x="1016000" y="3128418"/>
            <a:ext cx="8590915" cy="1744980"/>
          </a:xfrm>
          <a:prstGeom prst="rect">
            <a:avLst/>
          </a:prstGeom>
        </p:spPr>
        <p:txBody>
          <a:bodyPr vert="horz" wrap="square" lIns="0" tIns="16510" rIns="0" bIns="0" rtlCol="0">
            <a:spAutoFit/>
          </a:bodyPr>
          <a:lstStyle/>
          <a:p>
            <a:pPr marL="12700">
              <a:lnSpc>
                <a:spcPct val="100000"/>
              </a:lnSpc>
              <a:spcBef>
                <a:spcPts val="130"/>
              </a:spcBef>
            </a:pPr>
            <a:r>
              <a:rPr sz="11250" spc="-245" dirty="0">
                <a:solidFill>
                  <a:srgbClr val="3B5BA1"/>
                </a:solidFill>
                <a:latin typeface="Trebuchet MS"/>
                <a:cs typeface="Trebuchet MS"/>
              </a:rPr>
              <a:t>T</a:t>
            </a:r>
            <a:r>
              <a:rPr sz="11250" spc="695" dirty="0">
                <a:solidFill>
                  <a:srgbClr val="3B5BA1"/>
                </a:solidFill>
                <a:latin typeface="Trebuchet MS"/>
                <a:cs typeface="Trebuchet MS"/>
              </a:rPr>
              <a:t>H</a:t>
            </a:r>
            <a:r>
              <a:rPr sz="11250" spc="990" dirty="0">
                <a:solidFill>
                  <a:srgbClr val="3B5BA1"/>
                </a:solidFill>
                <a:latin typeface="Trebuchet MS"/>
                <a:cs typeface="Trebuchet MS"/>
              </a:rPr>
              <a:t>A</a:t>
            </a:r>
            <a:r>
              <a:rPr sz="11250" spc="665" dirty="0">
                <a:solidFill>
                  <a:srgbClr val="3B5BA1"/>
                </a:solidFill>
                <a:latin typeface="Trebuchet MS"/>
                <a:cs typeface="Trebuchet MS"/>
              </a:rPr>
              <a:t>N</a:t>
            </a:r>
            <a:r>
              <a:rPr sz="11250" spc="655" dirty="0">
                <a:solidFill>
                  <a:srgbClr val="3B5BA1"/>
                </a:solidFill>
                <a:latin typeface="Trebuchet MS"/>
                <a:cs typeface="Trebuchet MS"/>
              </a:rPr>
              <a:t>K</a:t>
            </a:r>
            <a:r>
              <a:rPr sz="11250" spc="-980" dirty="0">
                <a:solidFill>
                  <a:srgbClr val="3B5BA1"/>
                </a:solidFill>
                <a:latin typeface="Trebuchet MS"/>
                <a:cs typeface="Trebuchet MS"/>
              </a:rPr>
              <a:t> </a:t>
            </a:r>
            <a:r>
              <a:rPr sz="11250" spc="-145" dirty="0">
                <a:solidFill>
                  <a:srgbClr val="3B5BA1"/>
                </a:solidFill>
                <a:latin typeface="Trebuchet MS"/>
                <a:cs typeface="Trebuchet MS"/>
              </a:rPr>
              <a:t>Y</a:t>
            </a:r>
            <a:r>
              <a:rPr sz="11250" spc="625" dirty="0">
                <a:solidFill>
                  <a:srgbClr val="3B5BA1"/>
                </a:solidFill>
                <a:latin typeface="Trebuchet MS"/>
                <a:cs typeface="Trebuchet MS"/>
              </a:rPr>
              <a:t>O</a:t>
            </a:r>
            <a:r>
              <a:rPr sz="11250" spc="380" dirty="0">
                <a:solidFill>
                  <a:srgbClr val="3B5BA1"/>
                </a:solidFill>
                <a:latin typeface="Trebuchet MS"/>
                <a:cs typeface="Trebuchet MS"/>
              </a:rPr>
              <a:t>U</a:t>
            </a:r>
            <a:r>
              <a:rPr sz="11250" spc="-1335" dirty="0">
                <a:solidFill>
                  <a:srgbClr val="3B5BA1"/>
                </a:solidFill>
                <a:latin typeface="Trebuchet MS"/>
                <a:cs typeface="Trebuchet MS"/>
              </a:rPr>
              <a:t>!</a:t>
            </a:r>
            <a:endParaRPr sz="11250">
              <a:latin typeface="Trebuchet MS"/>
              <a:cs typeface="Trebuchet MS"/>
            </a:endParaRPr>
          </a:p>
        </p:txBody>
      </p:sp>
      <p:sp>
        <p:nvSpPr>
          <p:cNvPr id="22" name="object 22"/>
          <p:cNvSpPr txBox="1"/>
          <p:nvPr/>
        </p:nvSpPr>
        <p:spPr>
          <a:xfrm>
            <a:off x="1016000" y="5103861"/>
            <a:ext cx="7292340" cy="2912336"/>
          </a:xfrm>
          <a:prstGeom prst="rect">
            <a:avLst/>
          </a:prstGeom>
        </p:spPr>
        <p:txBody>
          <a:bodyPr vert="horz" wrap="square" lIns="0" tIns="308610" rIns="0" bIns="0" rtlCol="0">
            <a:spAutoFit/>
          </a:bodyPr>
          <a:lstStyle/>
          <a:p>
            <a:pPr marL="12700">
              <a:spcBef>
                <a:spcPts val="2430"/>
              </a:spcBef>
            </a:pPr>
            <a:r>
              <a:rPr lang="de-DE" sz="3700" b="1" spc="165" dirty="0">
                <a:solidFill>
                  <a:srgbClr val="3B5BA1"/>
                </a:solidFill>
                <a:latin typeface="Trebuchet MS"/>
                <a:cs typeface="Trebuchet MS"/>
              </a:rPr>
              <a:t>Danube </a:t>
            </a:r>
            <a:r>
              <a:rPr lang="de-DE" sz="3700" b="1" spc="165" dirty="0" err="1">
                <a:solidFill>
                  <a:srgbClr val="3B5BA1"/>
                </a:solidFill>
                <a:latin typeface="Trebuchet MS"/>
                <a:cs typeface="Trebuchet MS"/>
              </a:rPr>
              <a:t>Strategy</a:t>
            </a:r>
            <a:r>
              <a:rPr lang="de-DE" sz="3700" b="1" spc="165" dirty="0">
                <a:solidFill>
                  <a:srgbClr val="3B5BA1"/>
                </a:solidFill>
                <a:latin typeface="Trebuchet MS"/>
                <a:cs typeface="Trebuchet MS"/>
              </a:rPr>
              <a:t> Point</a:t>
            </a:r>
            <a:endParaRPr lang="de-DE" sz="3700" dirty="0">
              <a:latin typeface="Trebuchet MS"/>
              <a:cs typeface="Trebuchet MS"/>
            </a:endParaRPr>
          </a:p>
          <a:p>
            <a:pPr marL="12700">
              <a:lnSpc>
                <a:spcPct val="100000"/>
              </a:lnSpc>
              <a:spcBef>
                <a:spcPts val="2430"/>
              </a:spcBef>
            </a:pPr>
            <a:r>
              <a:rPr lang="de-DE" sz="3700" b="1" spc="165" dirty="0" smtClean="0">
                <a:solidFill>
                  <a:srgbClr val="3B5BA1"/>
                </a:solidFill>
                <a:latin typeface="Trebuchet MS"/>
                <a:cs typeface="Trebuchet MS"/>
              </a:rPr>
              <a:t>Nicole HAUDER</a:t>
            </a:r>
            <a:br>
              <a:rPr lang="de-DE" sz="3700" b="1" spc="165" dirty="0" smtClean="0">
                <a:solidFill>
                  <a:srgbClr val="3B5BA1"/>
                </a:solidFill>
                <a:latin typeface="Trebuchet MS"/>
                <a:cs typeface="Trebuchet MS"/>
              </a:rPr>
            </a:br>
            <a:r>
              <a:rPr lang="de-DE" sz="3700" b="1" spc="165" dirty="0" smtClean="0">
                <a:solidFill>
                  <a:srgbClr val="3B5BA1"/>
                </a:solidFill>
                <a:latin typeface="Trebuchet MS"/>
                <a:cs typeface="Trebuchet MS"/>
              </a:rPr>
              <a:t>Evaluation Officer</a:t>
            </a:r>
            <a:endParaRPr sz="3050" dirty="0">
              <a:latin typeface="Trebuchet MS"/>
              <a:cs typeface="Trebuchet MS"/>
            </a:endParaRPr>
          </a:p>
          <a:p>
            <a:pPr marL="605790">
              <a:lnSpc>
                <a:spcPct val="100000"/>
              </a:lnSpc>
              <a:spcBef>
                <a:spcPts val="865"/>
              </a:spcBef>
            </a:pPr>
            <a:r>
              <a:rPr lang="de-DE" sz="3050" b="1" spc="-45" dirty="0" smtClean="0">
                <a:solidFill>
                  <a:srgbClr val="3B5BA1"/>
                </a:solidFill>
                <a:latin typeface="Trebuchet MS"/>
                <a:cs typeface="Trebuchet MS"/>
                <a:hlinkClick r:id="rId4"/>
              </a:rPr>
              <a:t>nicole.hauder@eusdr-dsp.eu</a:t>
            </a:r>
            <a:endParaRPr sz="3050" dirty="0">
              <a:latin typeface="Trebuchet MS"/>
              <a:cs typeface="Trebuchet M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B5BA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682</Words>
  <Application>Microsoft Office PowerPoint</Application>
  <PresentationFormat>Benutzerdefiniert</PresentationFormat>
  <Paragraphs>64</Paragraphs>
  <Slides>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vt:i4>
      </vt:variant>
    </vt:vector>
  </HeadingPairs>
  <TitlesOfParts>
    <vt:vector size="16" baseType="lpstr">
      <vt:lpstr>Arial</vt:lpstr>
      <vt:lpstr>Calibri</vt:lpstr>
      <vt:lpstr>Tahoma</vt:lpstr>
      <vt:lpstr>Trebuchet MS</vt:lpstr>
      <vt:lpstr>Verdana</vt:lpstr>
      <vt:lpstr>Wingdings</vt:lpstr>
      <vt:lpstr>Winston</vt:lpstr>
      <vt:lpstr>Office Theme</vt:lpstr>
      <vt:lpstr>THE 11TH ANNUAL FORUM</vt:lpstr>
      <vt:lpstr>Danube Strategy Flagships</vt:lpstr>
      <vt:lpstr>PowerPoint-Präsentation</vt:lpstr>
      <vt:lpstr>PowerPoint-Präsentation</vt:lpstr>
      <vt:lpstr>PowerPoint-Präsentation</vt:lpstr>
      <vt:lpstr>PowerPoint-Präsentation</vt:lpstr>
      <vt:lpstr>PowerPoint-Präsentation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Добавить основной текст</dc:title>
  <dc:creator>Марія Орищина</dc:creator>
  <cp:keywords>DAFN98dX7MY,BACXoaJKFzY</cp:keywords>
  <cp:lastModifiedBy>Hauder Nicole</cp:lastModifiedBy>
  <cp:revision>25</cp:revision>
  <dcterms:created xsi:type="dcterms:W3CDTF">2022-10-13T11:35:34Z</dcterms:created>
  <dcterms:modified xsi:type="dcterms:W3CDTF">2022-10-19T12:36:29Z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2022-10-13T00:00:00Z</vt:filetime>
  </property>
  <property fmtid="{D5CDD505-2E9C-101B-9397-08002B2CF9AE}" pid="3" name="Creator">
    <vt:lpwstr>Canva</vt:lpwstr>
  </property>
  <property fmtid="{D5CDD505-2E9C-101B-9397-08002B2CF9AE}" pid="4" name="LastSaved">
    <vt:filetime>2022-10-13T00:00:00Z</vt:filetime>
  </property>
</Properties>
</file>