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08" r:id="rId3"/>
    <p:sldId id="307" r:id="rId4"/>
    <p:sldId id="287" r:id="rId5"/>
    <p:sldId id="306" r:id="rId6"/>
    <p:sldId id="309" r:id="rId7"/>
    <p:sldId id="313" r:id="rId8"/>
    <p:sldId id="317" r:id="rId9"/>
    <p:sldId id="312" r:id="rId10"/>
    <p:sldId id="318" r:id="rId11"/>
    <p:sldId id="314" r:id="rId12"/>
    <p:sldId id="310" r:id="rId13"/>
    <p:sldId id="319" r:id="rId14"/>
    <p:sldId id="315" r:id="rId15"/>
    <p:sldId id="311" r:id="rId16"/>
    <p:sldId id="320" r:id="rId17"/>
    <p:sldId id="316" r:id="rId18"/>
    <p:sldId id="304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25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1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0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8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18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75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39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0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4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AEBC-3948-4367-B9C3-EA950BE2D4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en/photo/1440169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Bard_College_Berli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narga.net/15-ways-to-improve-virtual-team-collaboration/" TargetMode="Externa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meetthealchemist.blogspot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anube-region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stock.com/free-photos/business-group-giving-highfive-isolated-white-4089844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optimainfinito.com/2015/02/la-triple-funcion-de-la-revision-en-gtd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goethe.de/de/kul/wis/20832922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lukenixblog.blogspot.com/2011/11/scientific-method-proof-and-skepticism.html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s://www.pxfuel.com/en/free-photo-qqkf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1" y="5679717"/>
            <a:ext cx="1779150" cy="728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40E95B-A1DE-41E2-9F73-9242AA2AF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47" y="5679717"/>
            <a:ext cx="763911" cy="763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1B1F16-6ABB-4DFE-8288-EC7A618F5A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71" y="5725206"/>
            <a:ext cx="1173442" cy="6371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06BA81-E91A-47F4-8147-A23B12B7DD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47" y="5778630"/>
            <a:ext cx="2152817" cy="5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8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7FEDD-1E70-406C-85E7-4664EE95FB33}"/>
              </a:ext>
            </a:extLst>
          </p:cNvPr>
          <p:cNvSpPr txBox="1"/>
          <p:nvPr/>
        </p:nvSpPr>
        <p:spPr>
          <a:xfrm>
            <a:off x="6095998" y="1224764"/>
            <a:ext cx="4763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improving digital skills of the entrepreneurs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B5C28EE-6334-4DE1-A68D-68C58C366971}"/>
              </a:ext>
            </a:extLst>
          </p:cNvPr>
          <p:cNvSpPr/>
          <p:nvPr/>
        </p:nvSpPr>
        <p:spPr>
          <a:xfrm>
            <a:off x="5213023" y="1390453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F80275-C3AA-40BC-9FC5-7CCD5F14F716}"/>
              </a:ext>
            </a:extLst>
          </p:cNvPr>
          <p:cNvSpPr/>
          <p:nvPr/>
        </p:nvSpPr>
        <p:spPr>
          <a:xfrm>
            <a:off x="5208309" y="2264084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EBC42E4-255C-4107-8713-31FC628250DC}"/>
              </a:ext>
            </a:extLst>
          </p:cNvPr>
          <p:cNvSpPr/>
          <p:nvPr/>
        </p:nvSpPr>
        <p:spPr>
          <a:xfrm>
            <a:off x="5147035" y="3491099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58ED5B8-D597-4694-A2B2-BC63DFB3FA98}"/>
              </a:ext>
            </a:extLst>
          </p:cNvPr>
          <p:cNvSpPr/>
          <p:nvPr/>
        </p:nvSpPr>
        <p:spPr>
          <a:xfrm>
            <a:off x="5213023" y="4784103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9BA8CE-3EC5-4A0A-BCD7-D24DDD1511C1}"/>
              </a:ext>
            </a:extLst>
          </p:cNvPr>
          <p:cNvSpPr txBox="1"/>
          <p:nvPr/>
        </p:nvSpPr>
        <p:spPr>
          <a:xfrm>
            <a:off x="6064575" y="2032409"/>
            <a:ext cx="4795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overcoming the current gap between regional strategies and cluster strategies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AB44F-375B-426D-8DAC-7C61C17C06F3}"/>
              </a:ext>
            </a:extLst>
          </p:cNvPr>
          <p:cNvSpPr txBox="1"/>
          <p:nvPr/>
        </p:nvSpPr>
        <p:spPr>
          <a:xfrm>
            <a:off x="6095998" y="3390555"/>
            <a:ext cx="4795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supporting the development of innovative and digital capacities of female-led start-ups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6468F2-E878-4483-9A9E-BACA64487D82}"/>
              </a:ext>
            </a:extLst>
          </p:cNvPr>
          <p:cNvSpPr txBox="1"/>
          <p:nvPr/>
        </p:nvSpPr>
        <p:spPr>
          <a:xfrm>
            <a:off x="6095998" y="4800010"/>
            <a:ext cx="479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enhance the application of Artificial Intelligence technologies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3A884-AA06-4E84-9E20-E9A102071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2" y="2697717"/>
            <a:ext cx="3836293" cy="15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1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4" grpId="0" animBg="1"/>
      <p:bldP spid="16" grpId="0" animBg="1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A1450-4021-4559-B596-4D7815521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4" y="2644169"/>
            <a:ext cx="3836293" cy="1569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B77E55-2BBC-4EAB-BA25-BE9BE92EB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91787" y="749855"/>
            <a:ext cx="6237724" cy="47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5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155CF9-8D9D-416A-93D5-78D4A4BA75DB}"/>
              </a:ext>
            </a:extLst>
          </p:cNvPr>
          <p:cNvSpPr/>
          <p:nvPr/>
        </p:nvSpPr>
        <p:spPr>
          <a:xfrm>
            <a:off x="568750" y="415091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EUSDR Priority Area 9: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People &amp; Skills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ADF0A6-7931-4A2B-89F2-CDEFC5DAE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61541" y="1291471"/>
            <a:ext cx="6315505" cy="3936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958F12-7910-4E23-9C52-D08AD4967862}"/>
              </a:ext>
            </a:extLst>
          </p:cNvPr>
          <p:cNvSpPr txBox="1"/>
          <p:nvPr/>
        </p:nvSpPr>
        <p:spPr>
          <a:xfrm>
            <a:off x="5703215" y="5259681"/>
            <a:ext cx="5473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Bard_College_Berli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82B9F-BE2B-4D16-ACB1-B111C0213D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5" y="1879793"/>
            <a:ext cx="3786302" cy="15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2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7FEDD-1E70-406C-85E7-4664EE95FB33}"/>
              </a:ext>
            </a:extLst>
          </p:cNvPr>
          <p:cNvSpPr txBox="1"/>
          <p:nvPr/>
        </p:nvSpPr>
        <p:spPr>
          <a:xfrm>
            <a:off x="6127423" y="1395167"/>
            <a:ext cx="4763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finding innovative solutions for tackling youth unemployment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B5C28EE-6334-4DE1-A68D-68C58C366971}"/>
              </a:ext>
            </a:extLst>
          </p:cNvPr>
          <p:cNvSpPr/>
          <p:nvPr/>
        </p:nvSpPr>
        <p:spPr>
          <a:xfrm>
            <a:off x="5213023" y="1574276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F80275-C3AA-40BC-9FC5-7CCD5F14F716}"/>
              </a:ext>
            </a:extLst>
          </p:cNvPr>
          <p:cNvSpPr/>
          <p:nvPr/>
        </p:nvSpPr>
        <p:spPr>
          <a:xfrm>
            <a:off x="5213023" y="2422360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EBC42E4-255C-4107-8713-31FC628250DC}"/>
              </a:ext>
            </a:extLst>
          </p:cNvPr>
          <p:cNvSpPr/>
          <p:nvPr/>
        </p:nvSpPr>
        <p:spPr>
          <a:xfrm>
            <a:off x="5213023" y="3232738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702F93C-AF0B-4549-88AA-92171110EC01}"/>
              </a:ext>
            </a:extLst>
          </p:cNvPr>
          <p:cNvSpPr/>
          <p:nvPr/>
        </p:nvSpPr>
        <p:spPr>
          <a:xfrm>
            <a:off x="5213023" y="4251815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58ED5B8-D597-4694-A2B2-BC63DFB3FA98}"/>
              </a:ext>
            </a:extLst>
          </p:cNvPr>
          <p:cNvSpPr/>
          <p:nvPr/>
        </p:nvSpPr>
        <p:spPr>
          <a:xfrm>
            <a:off x="5213023" y="4965697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9BA8CE-3EC5-4A0A-BCD7-D24DDD1511C1}"/>
              </a:ext>
            </a:extLst>
          </p:cNvPr>
          <p:cNvSpPr txBox="1"/>
          <p:nvPr/>
        </p:nvSpPr>
        <p:spPr>
          <a:xfrm>
            <a:off x="6096000" y="2256671"/>
            <a:ext cx="479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improving educational outcomes, skills and competences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AB44F-375B-426D-8DAC-7C61C17C06F3}"/>
              </a:ext>
            </a:extLst>
          </p:cNvPr>
          <p:cNvSpPr txBox="1"/>
          <p:nvPr/>
        </p:nvSpPr>
        <p:spPr>
          <a:xfrm>
            <a:off x="6095999" y="3125375"/>
            <a:ext cx="4795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increasing the quality and efficiency of education, training and </a:t>
            </a:r>
            <a:r>
              <a:rPr lang="en-US" sz="2400" dirty="0" err="1">
                <a:solidFill>
                  <a:srgbClr val="002060"/>
                </a:solidFill>
              </a:rPr>
              <a:t>labour</a:t>
            </a:r>
            <a:r>
              <a:rPr lang="en-US" sz="2400" dirty="0">
                <a:solidFill>
                  <a:srgbClr val="002060"/>
                </a:solidFill>
              </a:rPr>
              <a:t> market 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9D401-8C61-445E-84A0-D493BF52E9CE}"/>
              </a:ext>
            </a:extLst>
          </p:cNvPr>
          <p:cNvSpPr txBox="1"/>
          <p:nvPr/>
        </p:nvSpPr>
        <p:spPr>
          <a:xfrm>
            <a:off x="6111711" y="4289771"/>
            <a:ext cx="47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ensuring inclusive education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6468F2-E878-4483-9A9E-BACA64487D82}"/>
              </a:ext>
            </a:extLst>
          </p:cNvPr>
          <p:cNvSpPr txBox="1"/>
          <p:nvPr/>
        </p:nvSpPr>
        <p:spPr>
          <a:xfrm>
            <a:off x="6095998" y="4962774"/>
            <a:ext cx="479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ensuring lifelong learning opportunities for all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FAB5BC-0B9D-414B-8786-AAEE2CFD9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7" y="2921981"/>
            <a:ext cx="3786302" cy="15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5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82B9F-BE2B-4D16-ACB1-B111C0213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5" y="1879793"/>
            <a:ext cx="3786302" cy="1549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A134F-C84F-4E12-A95F-D8D8E5EBB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94" y="1318860"/>
            <a:ext cx="6853286" cy="385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9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155CF9-8D9D-416A-93D5-78D4A4BA75DB}"/>
              </a:ext>
            </a:extLst>
          </p:cNvPr>
          <p:cNvSpPr/>
          <p:nvPr/>
        </p:nvSpPr>
        <p:spPr>
          <a:xfrm>
            <a:off x="615884" y="397919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EUSDR Priority Area 10: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Institutional Capacity &amp; Cooperation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CC269-06A7-49FC-8252-7F080A400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14" y="845085"/>
            <a:ext cx="6271693" cy="4703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E47DD2-D807-43DB-95E6-A2477E8BA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4" y="1828800"/>
            <a:ext cx="4408369" cy="18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6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7FEDD-1E70-406C-85E7-4664EE95FB33}"/>
              </a:ext>
            </a:extLst>
          </p:cNvPr>
          <p:cNvSpPr txBox="1"/>
          <p:nvPr/>
        </p:nvSpPr>
        <p:spPr>
          <a:xfrm>
            <a:off x="6144708" y="2228671"/>
            <a:ext cx="4763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increasing involvement of civil society and local actors for effective policy-making and implementation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B5C28EE-6334-4DE1-A68D-68C58C366971}"/>
              </a:ext>
            </a:extLst>
          </p:cNvPr>
          <p:cNvSpPr/>
          <p:nvPr/>
        </p:nvSpPr>
        <p:spPr>
          <a:xfrm>
            <a:off x="5264870" y="2480898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F80275-C3AA-40BC-9FC5-7CCD5F14F716}"/>
              </a:ext>
            </a:extLst>
          </p:cNvPr>
          <p:cNvSpPr/>
          <p:nvPr/>
        </p:nvSpPr>
        <p:spPr>
          <a:xfrm>
            <a:off x="5246016" y="3805516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9BA8CE-3EC5-4A0A-BCD7-D24DDD1511C1}"/>
              </a:ext>
            </a:extLst>
          </p:cNvPr>
          <p:cNvSpPr txBox="1"/>
          <p:nvPr/>
        </p:nvSpPr>
        <p:spPr>
          <a:xfrm>
            <a:off x="6163562" y="3805516"/>
            <a:ext cx="479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better use of funding and needs-based funding instruments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77C999-0545-437C-8803-44F7D9B9E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2" y="2513894"/>
            <a:ext cx="4325099" cy="18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98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47DD2-D807-43DB-95E6-A2477E8BA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0" y="2407692"/>
            <a:ext cx="4408369" cy="1803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11AB7-F2DF-42C8-88FD-0FFF71411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13918" y="2116347"/>
            <a:ext cx="6201942" cy="2386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D3E764-872F-46C1-944C-2E2868F86606}"/>
              </a:ext>
            </a:extLst>
          </p:cNvPr>
          <p:cNvSpPr txBox="1"/>
          <p:nvPr/>
        </p:nvSpPr>
        <p:spPr>
          <a:xfrm>
            <a:off x="5722069" y="4611146"/>
            <a:ext cx="8251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www.narga.net/15-ways-to-improve-virtual-team-collaboratio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1552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B4245-B334-487B-A640-F4CA18D78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12124" y="1054829"/>
            <a:ext cx="7170654" cy="45494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CC84F-BC59-422E-9F2D-259331C6DAA3}"/>
              </a:ext>
            </a:extLst>
          </p:cNvPr>
          <p:cNvSpPr txBox="1"/>
          <p:nvPr/>
        </p:nvSpPr>
        <p:spPr>
          <a:xfrm>
            <a:off x="3912124" y="5604234"/>
            <a:ext cx="7821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meetthealchemist.blogspot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73753-C4D7-49CB-94FA-0D4145E9F2EA}"/>
              </a:ext>
            </a:extLst>
          </p:cNvPr>
          <p:cNvSpPr/>
          <p:nvPr/>
        </p:nvSpPr>
        <p:spPr>
          <a:xfrm>
            <a:off x="556867" y="2282799"/>
            <a:ext cx="42508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 is the key.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Everybody is invited to join.</a:t>
            </a:r>
          </a:p>
        </p:txBody>
      </p:sp>
    </p:spTree>
    <p:extLst>
      <p:ext uri="{BB962C8B-B14F-4D97-AF65-F5344CB8AC3E}">
        <p14:creationId xmlns:p14="http://schemas.microsoft.com/office/powerpoint/2010/main" val="126795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1DBA1-3A68-4BDA-9BBC-5D01E7D16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73" y="452486"/>
            <a:ext cx="6654082" cy="5797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2772E-2CBA-48D9-8F50-AC5235F9702B}"/>
              </a:ext>
            </a:extLst>
          </p:cNvPr>
          <p:cNvSpPr txBox="1"/>
          <p:nvPr/>
        </p:nvSpPr>
        <p:spPr>
          <a:xfrm>
            <a:off x="480766" y="2639505"/>
            <a:ext cx="275262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Thank you for your attention!</a:t>
            </a:r>
          </a:p>
          <a:p>
            <a:endParaRPr lang="en-GB" sz="3200" b="1" dirty="0">
              <a:solidFill>
                <a:srgbClr val="002060"/>
              </a:solidFill>
            </a:endParaRPr>
          </a:p>
          <a:p>
            <a:endParaRPr lang="en-GB" sz="3200" b="1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  <a:hlinkClick r:id="rId4"/>
              </a:rPr>
              <a:t>www.danube-region.eu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office@eusdr-dsp.eu</a:t>
            </a:r>
          </a:p>
        </p:txBody>
      </p:sp>
    </p:spTree>
    <p:extLst>
      <p:ext uri="{BB962C8B-B14F-4D97-AF65-F5344CB8AC3E}">
        <p14:creationId xmlns:p14="http://schemas.microsoft.com/office/powerpoint/2010/main" val="308495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0E88E-D64A-42BB-90F4-181246A19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15688" y="1117729"/>
            <a:ext cx="5275966" cy="3529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F71FC5-1547-4736-AA3A-1DEC6DBD5B48}"/>
              </a:ext>
            </a:extLst>
          </p:cNvPr>
          <p:cNvSpPr txBox="1"/>
          <p:nvPr/>
        </p:nvSpPr>
        <p:spPr>
          <a:xfrm>
            <a:off x="424205" y="2215298"/>
            <a:ext cx="5872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Young Generation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Takes Over the Danube Region</a:t>
            </a:r>
          </a:p>
          <a:p>
            <a:r>
              <a:rPr lang="en-US" i="1" dirty="0"/>
              <a:t>Online event</a:t>
            </a:r>
          </a:p>
          <a:p>
            <a:r>
              <a:rPr lang="en-US" i="1" dirty="0"/>
              <a:t>13.10.2020</a:t>
            </a:r>
          </a:p>
        </p:txBody>
      </p:sp>
    </p:spTree>
    <p:extLst>
      <p:ext uri="{BB962C8B-B14F-4D97-AF65-F5344CB8AC3E}">
        <p14:creationId xmlns:p14="http://schemas.microsoft.com/office/powerpoint/2010/main" val="239037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6BCBFE-6658-4314-9F0E-E00E7E924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10" y="923589"/>
            <a:ext cx="7001934" cy="452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EF6C8-9599-4C8E-A526-426B3B2DB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8" y="1378034"/>
            <a:ext cx="2097876" cy="1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9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2D55FD-DD16-4F01-AAB9-DE8FB417817C}"/>
              </a:ext>
            </a:extLst>
          </p:cNvPr>
          <p:cNvSpPr/>
          <p:nvPr/>
        </p:nvSpPr>
        <p:spPr>
          <a:xfrm>
            <a:off x="4883674" y="929867"/>
            <a:ext cx="5815013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3000" b="1" dirty="0">
                <a:solidFill>
                  <a:srgbClr val="002060"/>
                </a:solidFill>
                <a:latin typeface="+mn-lt"/>
                <a:cs typeface="+mn-cs"/>
              </a:rPr>
              <a:t>EUSDR– who does what? </a:t>
            </a:r>
            <a:endParaRPr lang="ro-RO" altLang="en-US" sz="3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6" name="Grafik 4" descr="image002">
            <a:extLst>
              <a:ext uri="{FF2B5EF4-FFF2-40B4-BE49-F238E27FC236}">
                <a16:creationId xmlns:a16="http://schemas.microsoft.com/office/drawing/2014/main" id="{6BC6FDC0-6FF6-4C02-B478-DDBAD801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6499"/>
          <a:stretch>
            <a:fillRect/>
          </a:stretch>
        </p:blipFill>
        <p:spPr bwMode="auto">
          <a:xfrm>
            <a:off x="1310913" y="1483904"/>
            <a:ext cx="4307462" cy="449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anube Strategy">
            <a:extLst>
              <a:ext uri="{FF2B5EF4-FFF2-40B4-BE49-F238E27FC236}">
                <a16:creationId xmlns:a16="http://schemas.microsoft.com/office/drawing/2014/main" id="{6D0F30E3-C553-4962-B375-A771EA47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65" y="2696066"/>
            <a:ext cx="3707417" cy="287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02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32D58-BB30-4BA8-81D2-910A3B08B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24601" y="1027520"/>
            <a:ext cx="4511248" cy="451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504821-1F8B-41A1-AC79-C8FFA13D0AAC}"/>
              </a:ext>
            </a:extLst>
          </p:cNvPr>
          <p:cNvSpPr txBox="1"/>
          <p:nvPr/>
        </p:nvSpPr>
        <p:spPr>
          <a:xfrm>
            <a:off x="6872140" y="5538768"/>
            <a:ext cx="4076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optimainfinito.com/2015/02/la-triple-funcion-de-la-revision-en-gtd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155CF9-8D9D-416A-93D5-78D4A4BA75DB}"/>
              </a:ext>
            </a:extLst>
          </p:cNvPr>
          <p:cNvSpPr/>
          <p:nvPr/>
        </p:nvSpPr>
        <p:spPr>
          <a:xfrm>
            <a:off x="559323" y="209585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EUSDR Revised Action Plan</a:t>
            </a: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EUSDR Governance Architecture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Paper </a:t>
            </a: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Embedding process</a:t>
            </a:r>
          </a:p>
          <a:p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2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155CF9-8D9D-416A-93D5-78D4A4BA75DB}"/>
              </a:ext>
            </a:extLst>
          </p:cNvPr>
          <p:cNvSpPr/>
          <p:nvPr/>
        </p:nvSpPr>
        <p:spPr>
          <a:xfrm>
            <a:off x="597030" y="396367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EUSDR Priority Area 7: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Knowledge Society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0BBD78-DD89-4A9B-B605-57A08415C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24289" y="1839994"/>
            <a:ext cx="6619875" cy="2857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7ABEFF-888B-4E9D-B561-29741B4F1748}"/>
              </a:ext>
            </a:extLst>
          </p:cNvPr>
          <p:cNvSpPr txBox="1"/>
          <p:nvPr/>
        </p:nvSpPr>
        <p:spPr>
          <a:xfrm>
            <a:off x="4624289" y="4697494"/>
            <a:ext cx="6619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goethe.de/de/kul/wis/20832922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d/3.0/"/>
              </a:rPr>
              <a:t>CC BY-ND</a:t>
            </a:r>
            <a:endParaRPr lang="en-US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22383-E9C1-4877-A5DE-1DE8560B51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0" y="1726806"/>
            <a:ext cx="3768537" cy="15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14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22383-E9C1-4877-A5DE-1DE8560B5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95" y="2422360"/>
            <a:ext cx="3768537" cy="1541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87FEDD-1E70-406C-85E7-4664EE95FB33}"/>
              </a:ext>
            </a:extLst>
          </p:cNvPr>
          <p:cNvSpPr txBox="1"/>
          <p:nvPr/>
        </p:nvSpPr>
        <p:spPr>
          <a:xfrm>
            <a:off x="6127423" y="1395167"/>
            <a:ext cx="4763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improving the framework conditions for building a knowledge society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B5C28EE-6334-4DE1-A68D-68C58C366971}"/>
              </a:ext>
            </a:extLst>
          </p:cNvPr>
          <p:cNvSpPr/>
          <p:nvPr/>
        </p:nvSpPr>
        <p:spPr>
          <a:xfrm>
            <a:off x="5213023" y="1574276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F80275-C3AA-40BC-9FC5-7CCD5F14F716}"/>
              </a:ext>
            </a:extLst>
          </p:cNvPr>
          <p:cNvSpPr/>
          <p:nvPr/>
        </p:nvSpPr>
        <p:spPr>
          <a:xfrm>
            <a:off x="5213023" y="2422360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EBC42E4-255C-4107-8713-31FC628250DC}"/>
              </a:ext>
            </a:extLst>
          </p:cNvPr>
          <p:cNvSpPr/>
          <p:nvPr/>
        </p:nvSpPr>
        <p:spPr>
          <a:xfrm>
            <a:off x="5213023" y="3232738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702F93C-AF0B-4549-88AA-92171110EC01}"/>
              </a:ext>
            </a:extLst>
          </p:cNvPr>
          <p:cNvSpPr/>
          <p:nvPr/>
        </p:nvSpPr>
        <p:spPr>
          <a:xfrm>
            <a:off x="5213023" y="3973725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58ED5B8-D597-4694-A2B2-BC63DFB3FA98}"/>
              </a:ext>
            </a:extLst>
          </p:cNvPr>
          <p:cNvSpPr/>
          <p:nvPr/>
        </p:nvSpPr>
        <p:spPr>
          <a:xfrm>
            <a:off x="5213023" y="4784103"/>
            <a:ext cx="782424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9BA8CE-3EC5-4A0A-BCD7-D24DDD1511C1}"/>
              </a:ext>
            </a:extLst>
          </p:cNvPr>
          <p:cNvSpPr txBox="1"/>
          <p:nvPr/>
        </p:nvSpPr>
        <p:spPr>
          <a:xfrm>
            <a:off x="6096000" y="2256671"/>
            <a:ext cx="479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fostering cooperation in the Danube Region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AB44F-375B-426D-8DAC-7C61C17C06F3}"/>
              </a:ext>
            </a:extLst>
          </p:cNvPr>
          <p:cNvSpPr txBox="1"/>
          <p:nvPr/>
        </p:nvSpPr>
        <p:spPr>
          <a:xfrm>
            <a:off x="6095999" y="3125375"/>
            <a:ext cx="479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strengthening the achievement of the European Research Area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9D401-8C61-445E-84A0-D493BF52E9CE}"/>
              </a:ext>
            </a:extLst>
          </p:cNvPr>
          <p:cNvSpPr txBox="1"/>
          <p:nvPr/>
        </p:nvSpPr>
        <p:spPr>
          <a:xfrm>
            <a:off x="6095998" y="4011681"/>
            <a:ext cx="47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fostering brain circulation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6468F2-E878-4483-9A9E-BACA64487D82}"/>
              </a:ext>
            </a:extLst>
          </p:cNvPr>
          <p:cNvSpPr txBox="1"/>
          <p:nvPr/>
        </p:nvSpPr>
        <p:spPr>
          <a:xfrm>
            <a:off x="6095998" y="4800010"/>
            <a:ext cx="479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further implementing Smart Specialization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304733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22383-E9C1-4877-A5DE-1DE8560B5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95" y="2422360"/>
            <a:ext cx="3768537" cy="1541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75A0C-60CE-49E1-A146-E9493B4A9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10408" y="1915802"/>
            <a:ext cx="4791075" cy="2781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DD977B-65EE-437F-8F32-0E6DC1A86D30}"/>
              </a:ext>
            </a:extLst>
          </p:cNvPr>
          <p:cNvSpPr txBox="1"/>
          <p:nvPr/>
        </p:nvSpPr>
        <p:spPr>
          <a:xfrm>
            <a:off x="5510408" y="4697102"/>
            <a:ext cx="4791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lukenixblog.blogspot.com/2011/11/scientific-method-proof-and-skepticism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5493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155CF9-8D9D-416A-93D5-78D4A4BA75DB}"/>
              </a:ext>
            </a:extLst>
          </p:cNvPr>
          <p:cNvSpPr/>
          <p:nvPr/>
        </p:nvSpPr>
        <p:spPr>
          <a:xfrm>
            <a:off x="507673" y="327403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EUSDR Priority Area 8: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Competitiveness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of Enterprises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CFE9D-313D-46E9-BDD4-C02DE2555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13934" y="528736"/>
            <a:ext cx="7022572" cy="4684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3A1450-4021-4559-B596-4D7815521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4" y="1550211"/>
            <a:ext cx="3836293" cy="15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7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267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CAMBY Sophie (REGIO)</dc:creator>
  <cp:lastModifiedBy>DSP_MF</cp:lastModifiedBy>
  <cp:revision>83</cp:revision>
  <dcterms:created xsi:type="dcterms:W3CDTF">2020-01-27T14:56:49Z</dcterms:created>
  <dcterms:modified xsi:type="dcterms:W3CDTF">2020-10-13T11:58:03Z</dcterms:modified>
</cp:coreProperties>
</file>